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82" r:id="rId4"/>
    <p:sldId id="259" r:id="rId5"/>
    <p:sldId id="258" r:id="rId6"/>
    <p:sldId id="260" r:id="rId7"/>
    <p:sldId id="261" r:id="rId8"/>
    <p:sldId id="263" r:id="rId9"/>
    <p:sldId id="262" r:id="rId10"/>
    <p:sldId id="284" r:id="rId11"/>
    <p:sldId id="303" r:id="rId12"/>
    <p:sldId id="292" r:id="rId13"/>
    <p:sldId id="287" r:id="rId14"/>
    <p:sldId id="288" r:id="rId15"/>
    <p:sldId id="289" r:id="rId16"/>
    <p:sldId id="290" r:id="rId17"/>
    <p:sldId id="291" r:id="rId18"/>
    <p:sldId id="286" r:id="rId19"/>
    <p:sldId id="302" r:id="rId20"/>
    <p:sldId id="301" r:id="rId21"/>
    <p:sldId id="264" r:id="rId22"/>
    <p:sldId id="294" r:id="rId23"/>
    <p:sldId id="295" r:id="rId24"/>
    <p:sldId id="298" r:id="rId25"/>
    <p:sldId id="296" r:id="rId26"/>
    <p:sldId id="297" r:id="rId27"/>
    <p:sldId id="299" r:id="rId28"/>
    <p:sldId id="265" r:id="rId29"/>
    <p:sldId id="266" r:id="rId30"/>
    <p:sldId id="267" r:id="rId31"/>
    <p:sldId id="268" r:id="rId32"/>
    <p:sldId id="269" r:id="rId33"/>
    <p:sldId id="271" r:id="rId34"/>
    <p:sldId id="300" r:id="rId35"/>
    <p:sldId id="272" r:id="rId36"/>
    <p:sldId id="273" r:id="rId37"/>
    <p:sldId id="293" r:id="rId38"/>
    <p:sldId id="274" r:id="rId39"/>
    <p:sldId id="275" r:id="rId40"/>
    <p:sldId id="276" r:id="rId41"/>
    <p:sldId id="277" r:id="rId42"/>
    <p:sldId id="28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41" autoAdjust="0"/>
  </p:normalViewPr>
  <p:slideViewPr>
    <p:cSldViewPr snapToGrid="0" snapToObjects="1">
      <p:cViewPr>
        <p:scale>
          <a:sx n="95" d="100"/>
          <a:sy n="95" d="100"/>
        </p:scale>
        <p:origin x="-1808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48B30-6464-A346-8322-C79C269C0701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43F7A-B924-264F-8D6C-76373686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0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“What impact does </a:t>
            </a:r>
            <a:r>
              <a:rPr lang="en-US" baseline="0" dirty="0" smtClean="0"/>
              <a:t>ECMP in my backbone have on my customer SLAs?”</a:t>
            </a:r>
            <a:endParaRPr lang="en-US" dirty="0" smtClean="0"/>
          </a:p>
          <a:p>
            <a:r>
              <a:rPr lang="en-US" dirty="0" smtClean="0"/>
              <a:t>“How do you debug an</a:t>
            </a:r>
            <a:r>
              <a:rPr lang="en-US" baseline="0" dirty="0" smtClean="0"/>
              <a:t> L2 problem using L3 tools?”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43F7A-B924-264F-8D6C-763736866C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7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0C63E0-11A9-D844-B338-4C5CD6F08CE4}" type="slidenum">
              <a:rPr lang="en-US"/>
              <a:pPr/>
              <a:t>28</a:t>
            </a:fld>
            <a:endParaRPr lang="en-US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4"/>
            <a:ext cx="5486680" cy="4115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869DFB-23BD-3E42-AF25-30B00B66B420}" type="slidenum">
              <a:rPr lang="en-US"/>
              <a:pPr/>
              <a:t>29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3C8250-A196-6249-AE63-C5B99241A190}" type="slidenum">
              <a:rPr lang="en-US"/>
              <a:pPr/>
              <a:t>30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F1F0C2-6A32-7B4C-AE72-E19B0E6C58ED}" type="slidenum">
              <a:rPr lang="en-US"/>
              <a:pPr/>
              <a:t>31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4A2A11-DDA5-A241-A64C-B30C6657CF27}" type="slidenum">
              <a:rPr lang="en-US"/>
              <a:pPr/>
              <a:t>32</a:t>
            </a:fld>
            <a:endParaRPr lang="en-US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441D8E-BD53-CB4C-A60B-4FB97E528570}" type="slidenum">
              <a:rPr lang="en-US"/>
              <a:pPr/>
              <a:t>33</a:t>
            </a:fld>
            <a:endParaRPr lang="en-US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3469DF-7AE6-A547-A5FD-460BAB698283}" type="slidenum">
              <a:rPr lang="en-US"/>
              <a:pPr/>
              <a:t>35</a:t>
            </a:fld>
            <a:endParaRPr lang="en-US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8E5C49-CC11-794E-94B8-7B3AE3606520}" type="slidenum">
              <a:rPr lang="en-US"/>
              <a:pPr/>
              <a:t>36</a:t>
            </a:fld>
            <a:endParaRPr lang="en-US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4"/>
            <a:ext cx="5486680" cy="4115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99A376-4981-2143-B976-B256720C3A3F}" type="slidenum">
              <a:rPr lang="en-US"/>
              <a:pPr/>
              <a:t>38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13C479-98B1-E14F-9E92-97EE6BA893DC}" type="slidenum">
              <a:rPr lang="en-US"/>
              <a:pPr/>
              <a:t>39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215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touchpoints</a:t>
            </a:r>
            <a:r>
              <a:rPr lang="en-US" baseline="0" dirty="0" smtClean="0"/>
              <a:t>, people already know this and that’s why they pay a lot of money for multi-chassis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43F7A-B924-264F-8D6C-763736866C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89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99A0AC-8097-2341-A0F9-4F8891C34CB2}" type="slidenum">
              <a:rPr lang="en-US"/>
              <a:pPr/>
              <a:t>41</a:t>
            </a:fld>
            <a:endParaRPr lang="en-US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1800">
              <a:latin typeface="Arial" charset="0"/>
              <a:cs typeface="Droid Sans Fallback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85640" y="8683626"/>
            <a:ext cx="2970960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9151" tIns="39737" rIns="79151" bIns="39737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r>
              <a:rPr lang="de-DE" sz="1000">
                <a:latin typeface="Calibri" charset="0"/>
              </a:rPr>
              <a:t>3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" y="8683626"/>
            <a:ext cx="2972360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0766" tIns="41998" rIns="80766" bIns="41998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1100">
                <a:latin typeface="Calibri" charset="0"/>
                <a:cs typeface="MS PGothic" charset="0"/>
              </a:rPr>
              <a:t>OFELIA Hearing slides, </a:t>
            </a:r>
            <a:br>
              <a:rPr lang="en-US" sz="1100">
                <a:latin typeface="Calibri" charset="0"/>
                <a:cs typeface="MS PGothic" charset="0"/>
              </a:rPr>
            </a:br>
            <a:r>
              <a:rPr lang="en-US" sz="1100">
                <a:latin typeface="Calibri" charset="0"/>
                <a:cs typeface="MS PGothic" charset="0"/>
              </a:rPr>
              <a:t>Brussels, Jan.12, 2010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7D35DE-28CB-4F42-8F53-7C5DF0A327BB}" type="slidenum">
              <a:rPr lang="en-US"/>
              <a:pPr/>
              <a:t>42</a:t>
            </a:fld>
            <a:endParaRPr lang="en-US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commonality:</a:t>
            </a:r>
          </a:p>
          <a:p>
            <a:pPr lvl="1"/>
            <a:r>
              <a:rPr lang="en-US" dirty="0" smtClean="0"/>
              <a:t>Between solutions</a:t>
            </a:r>
          </a:p>
          <a:p>
            <a:pPr lvl="1"/>
            <a:r>
              <a:rPr lang="en-US" dirty="0" smtClean="0"/>
              <a:t>Across layers</a:t>
            </a:r>
          </a:p>
          <a:p>
            <a:r>
              <a:rPr lang="en-US" dirty="0" smtClean="0"/>
              <a:t>Abstract away the similarities</a:t>
            </a:r>
          </a:p>
          <a:p>
            <a:pPr lvl="1"/>
            <a:r>
              <a:rPr lang="en-US" dirty="0" smtClean="0"/>
              <a:t>Think “code reuse” at a protocol level</a:t>
            </a:r>
          </a:p>
          <a:p>
            <a:r>
              <a:rPr lang="en-US" dirty="0" smtClean="0"/>
              <a:t>Build up high-level primitives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43F7A-B924-264F-8D6C-763736866C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89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abstract the routing engine as an “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controller”, a group of line cards as an “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datapath</a:t>
            </a:r>
            <a:r>
              <a:rPr lang="en-US" baseline="0" dirty="0" smtClean="0"/>
              <a:t>”, and then standardize the communication protocol between them.  This is the </a:t>
            </a:r>
            <a:r>
              <a:rPr lang="en-US" baseline="0" dirty="0" err="1" smtClean="0"/>
              <a:t>entirity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in a nutshell.  Now, it’s not obvious from here what the gain is, but by unlocking and standardizing these abstractions, I will show example use cases.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43F7A-B924-264F-8D6C-763736866C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abstract the routing engine as an “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controller”, a group of line cards as an “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datapath</a:t>
            </a:r>
            <a:r>
              <a:rPr lang="en-US" baseline="0" dirty="0" smtClean="0"/>
              <a:t>”, and then standardize the communication protocol between them.  This is the </a:t>
            </a:r>
            <a:r>
              <a:rPr lang="en-US" baseline="0" dirty="0" err="1" smtClean="0"/>
              <a:t>entirity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in a nutshell.  Now, it’s not obvious from here what the gain is, but by unlocking and standardizing these abstractions, I will show example use cases.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43F7A-B924-264F-8D6C-763736866C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Programmatic</a:t>
            </a:r>
            <a:r>
              <a:rPr lang="en-US" baseline="0" dirty="0" smtClean="0"/>
              <a:t> control to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43F7A-B924-264F-8D6C-763736866C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0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“one-size-fits-all” implies an opportunity for differentiation.  If you’re a graduate student trying to validate your thesis, a single controller for the entire network provides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43F7A-B924-264F-8D6C-763736866C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18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248279-DEFB-C546-ACD0-13D914F0EFE0}" type="slidenum">
              <a:rPr lang="en-US"/>
              <a:pPr/>
              <a:t>21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think of this as VRF++.  Great</a:t>
            </a:r>
            <a:r>
              <a:rPr lang="en-US" baseline="0" dirty="0" smtClean="0"/>
              <a:t> for virtual tenant network providers who have customers who want more precise network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43F7A-B924-264F-8D6C-763736866C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0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6D19-5050-994C-AE3D-00D69F48B1E6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333-C4ED-C146-B24D-4987AE0F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4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6D19-5050-994C-AE3D-00D69F48B1E6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333-C4ED-C146-B24D-4987AE0F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6D19-5050-994C-AE3D-00D69F48B1E6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333-C4ED-C146-B24D-4987AE0F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5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4820BF50-E4DE-E64E-BCE2-0101119415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0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72" y="1339453"/>
            <a:ext cx="8679656" cy="5304234"/>
          </a:xfrm>
        </p:spPr>
        <p:txBody>
          <a:bodyPr/>
          <a:lstStyle>
            <a:lvl1pPr algn="l">
              <a:defRPr sz="1700" b="0" i="0">
                <a:solidFill>
                  <a:srgbClr val="254061"/>
                </a:solidFill>
                <a:latin typeface="Helvetica"/>
                <a:cs typeface="Helvetica"/>
              </a:defRPr>
            </a:lvl1pPr>
            <a:lvl2pPr algn="l">
              <a:defRPr sz="1500" b="0" i="0">
                <a:solidFill>
                  <a:srgbClr val="254061"/>
                </a:solidFill>
                <a:latin typeface="Helvetica"/>
                <a:cs typeface="Helvetica"/>
              </a:defRPr>
            </a:lvl2pPr>
            <a:lvl3pPr algn="l">
              <a:defRPr sz="1500" b="0" i="0">
                <a:solidFill>
                  <a:srgbClr val="254061"/>
                </a:solidFill>
                <a:latin typeface="Helvetica"/>
                <a:cs typeface="Helvetica"/>
              </a:defRPr>
            </a:lvl3pPr>
            <a:lvl4pPr algn="l">
              <a:defRPr sz="1500" b="0" i="0">
                <a:solidFill>
                  <a:srgbClr val="254061"/>
                </a:solidFill>
                <a:latin typeface="Helvetica"/>
                <a:cs typeface="Helvetica"/>
              </a:defRPr>
            </a:lvl4pPr>
            <a:lvl5pPr algn="l">
              <a:defRPr sz="1500" b="0" i="0">
                <a:solidFill>
                  <a:srgbClr val="25406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0497" y="127251"/>
            <a:ext cx="8462503" cy="462111"/>
          </a:xfrm>
        </p:spPr>
        <p:txBody>
          <a:bodyPr anchor="b"/>
          <a:lstStyle>
            <a:lvl1pPr>
              <a:defRPr sz="2200" b="1" i="0" cap="all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589362"/>
            <a:ext cx="8454985" cy="482203"/>
          </a:xfrm>
        </p:spPr>
        <p:txBody>
          <a:bodyPr/>
          <a:lstStyle>
            <a:lvl1pPr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1790944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6D19-5050-994C-AE3D-00D69F48B1E6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333-C4ED-C146-B24D-4987AE0F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6D19-5050-994C-AE3D-00D69F48B1E6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333-C4ED-C146-B24D-4987AE0F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7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6D19-5050-994C-AE3D-00D69F48B1E6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333-C4ED-C146-B24D-4987AE0F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7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6D19-5050-994C-AE3D-00D69F48B1E6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333-C4ED-C146-B24D-4987AE0F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0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6D19-5050-994C-AE3D-00D69F48B1E6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333-C4ED-C146-B24D-4987AE0F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6D19-5050-994C-AE3D-00D69F48B1E6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333-C4ED-C146-B24D-4987AE0F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8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6D19-5050-994C-AE3D-00D69F48B1E6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333-C4ED-C146-B24D-4987AE0F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6D19-5050-994C-AE3D-00D69F48B1E6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333-C4ED-C146-B24D-4987AE0F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3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76D19-5050-994C-AE3D-00D69F48B1E6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4F333-C4ED-C146-B24D-4987AE0F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1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 cap="none" spc="0">
          <a:ln w="1905"/>
          <a:solidFill>
            <a:srgbClr val="0000FF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flow.org/" TargetMode="External"/><Relationship Id="rId4" Type="http://schemas.openxmlformats.org/officeDocument/2006/relationships/hyperlink" Target="http://openflow.stanford.edu/" TargetMode="External"/><Relationship Id="rId5" Type="http://schemas.openxmlformats.org/officeDocument/2006/relationships/hyperlink" Target="http://noxrepo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openflow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05788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Rob Sherwood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NANOG 53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039" y="1349486"/>
            <a:ext cx="77563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OpenFlow</a:t>
            </a:r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/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it and</a:t>
            </a:r>
          </a:p>
          <a:p>
            <a:pPr algn="ctr"/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is it going?</a:t>
            </a:r>
            <a:endParaRPr lang="en-US" sz="5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533" y="5603069"/>
            <a:ext cx="2554846" cy="910638"/>
          </a:xfrm>
          <a:prstGeom prst="rect">
            <a:avLst/>
          </a:prstGeom>
        </p:spPr>
      </p:pic>
      <p:pic>
        <p:nvPicPr>
          <p:cNvPr id="6" name="Picture 5" descr="OpenFlow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80" y="181444"/>
            <a:ext cx="1906640" cy="1837233"/>
          </a:xfrm>
          <a:prstGeom prst="rect">
            <a:avLst/>
          </a:prstGeom>
        </p:spPr>
      </p:pic>
      <p:pic>
        <p:nvPicPr>
          <p:cNvPr id="7" name="Picture 6" descr="OpenFlow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0" y="181444"/>
            <a:ext cx="1906640" cy="183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is an Abstraction and API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2007220"/>
            <a:ext cx="3606005" cy="44793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7390" y="2302065"/>
            <a:ext cx="2880267" cy="89587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6145" y="2415468"/>
            <a:ext cx="25400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Route Engine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7390" y="5151929"/>
            <a:ext cx="2880267" cy="584776"/>
            <a:chOff x="2982325" y="5584305"/>
            <a:chExt cx="2880267" cy="584776"/>
          </a:xfrm>
        </p:grpSpPr>
        <p:sp>
          <p:nvSpPr>
            <p:cNvPr id="7" name="Rectangle 6"/>
            <p:cNvSpPr/>
            <p:nvPr/>
          </p:nvSpPr>
          <p:spPr>
            <a:xfrm>
              <a:off x="2982325" y="5602070"/>
              <a:ext cx="2880267" cy="56701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41080" y="5584305"/>
              <a:ext cx="25400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Line Card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7390" y="5736705"/>
            <a:ext cx="2880267" cy="584776"/>
            <a:chOff x="2982325" y="5584305"/>
            <a:chExt cx="2880267" cy="584776"/>
          </a:xfrm>
        </p:grpSpPr>
        <p:sp>
          <p:nvSpPr>
            <p:cNvPr id="10" name="Rectangle 9"/>
            <p:cNvSpPr/>
            <p:nvPr/>
          </p:nvSpPr>
          <p:spPr>
            <a:xfrm>
              <a:off x="2982325" y="5602070"/>
              <a:ext cx="2880267" cy="56701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41080" y="5584305"/>
              <a:ext cx="25400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Line Card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7390" y="4567153"/>
            <a:ext cx="2880267" cy="584776"/>
            <a:chOff x="2982325" y="5584305"/>
            <a:chExt cx="2880267" cy="584776"/>
          </a:xfrm>
        </p:grpSpPr>
        <p:sp>
          <p:nvSpPr>
            <p:cNvPr id="13" name="Rectangle 12"/>
            <p:cNvSpPr/>
            <p:nvPr/>
          </p:nvSpPr>
          <p:spPr>
            <a:xfrm>
              <a:off x="2982325" y="5602070"/>
              <a:ext cx="2880267" cy="56701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41080" y="5584305"/>
              <a:ext cx="25400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Line Card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3745" y="3982377"/>
            <a:ext cx="2880267" cy="584776"/>
            <a:chOff x="2982325" y="5584305"/>
            <a:chExt cx="2880267" cy="584776"/>
          </a:xfrm>
        </p:grpSpPr>
        <p:sp>
          <p:nvSpPr>
            <p:cNvPr id="16" name="Rectangle 15"/>
            <p:cNvSpPr/>
            <p:nvPr/>
          </p:nvSpPr>
          <p:spPr>
            <a:xfrm>
              <a:off x="2982325" y="5602070"/>
              <a:ext cx="2880267" cy="56701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41080" y="5584305"/>
              <a:ext cx="25400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Line Card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3502578" y="2646947"/>
            <a:ext cx="2245843" cy="213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748421" y="1844304"/>
            <a:ext cx="2880267" cy="10675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07176" y="1901005"/>
            <a:ext cx="2540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OpenFlow</a:t>
            </a:r>
            <a:r>
              <a:rPr lang="en-US" sz="2800" dirty="0"/>
              <a:t> </a:t>
            </a:r>
            <a:r>
              <a:rPr lang="en-US" sz="2800" dirty="0" smtClean="0"/>
              <a:t>Controller</a:t>
            </a:r>
            <a:endParaRPr lang="en-US" sz="28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748421" y="3982377"/>
            <a:ext cx="2880267" cy="2339104"/>
            <a:chOff x="5748421" y="3982377"/>
            <a:chExt cx="2880267" cy="2339104"/>
          </a:xfrm>
        </p:grpSpPr>
        <p:sp>
          <p:nvSpPr>
            <p:cNvPr id="26" name="Rectangle 25"/>
            <p:cNvSpPr/>
            <p:nvPr/>
          </p:nvSpPr>
          <p:spPr>
            <a:xfrm>
              <a:off x="5748421" y="3982377"/>
              <a:ext cx="2880267" cy="23391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07176" y="4095580"/>
              <a:ext cx="25400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OpenFlow</a:t>
              </a:r>
              <a:r>
                <a:rPr lang="en-US" sz="2800" dirty="0"/>
                <a:t> </a:t>
              </a:r>
              <a:r>
                <a:rPr lang="en-US" sz="2800" dirty="0" err="1" smtClean="0"/>
                <a:t>Datapath</a:t>
              </a:r>
              <a:endParaRPr lang="en-US" sz="28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907176" y="5049687"/>
              <a:ext cx="2540078" cy="113416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Flow Table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3502578" y="5173568"/>
            <a:ext cx="2245843" cy="357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2"/>
            <a:endCxn id="26" idx="0"/>
          </p:cNvCxnSpPr>
          <p:nvPr/>
        </p:nvCxnSpPr>
        <p:spPr>
          <a:xfrm>
            <a:off x="7188555" y="2911814"/>
            <a:ext cx="0" cy="1070563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99768" y="3000244"/>
            <a:ext cx="241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OpenFlow</a:t>
            </a:r>
            <a:endParaRPr lang="en-US" sz="2800" dirty="0" smtClean="0"/>
          </a:p>
          <a:p>
            <a:pPr algn="ctr"/>
            <a:r>
              <a:rPr lang="en-US" sz="2800" dirty="0" smtClean="0"/>
              <a:t>Protocol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6884737" y="3007251"/>
            <a:ext cx="241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Over the Network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516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33" grpId="0"/>
      <p:bldP spid="35" grpId="0"/>
      <p:bldP spid="3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in Practice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75503" y="2545962"/>
            <a:ext cx="2258468" cy="3486364"/>
            <a:chOff x="457200" y="2007220"/>
            <a:chExt cx="3606005" cy="4479388"/>
          </a:xfrm>
        </p:grpSpPr>
        <p:sp>
          <p:nvSpPr>
            <p:cNvPr id="4" name="Rounded Rectangle 3"/>
            <p:cNvSpPr/>
            <p:nvPr/>
          </p:nvSpPr>
          <p:spPr>
            <a:xfrm>
              <a:off x="457200" y="2007220"/>
              <a:ext cx="3606005" cy="44793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7390" y="2302065"/>
              <a:ext cx="2880267" cy="895878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97390" y="5151929"/>
              <a:ext cx="2880267" cy="584776"/>
              <a:chOff x="2982325" y="5584305"/>
              <a:chExt cx="2880267" cy="58477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982325" y="5602070"/>
                <a:ext cx="2880267" cy="567011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141079" y="5584305"/>
                <a:ext cx="2540078" cy="474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Line Card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97390" y="5736705"/>
              <a:ext cx="2880267" cy="584776"/>
              <a:chOff x="2982325" y="5584305"/>
              <a:chExt cx="2880267" cy="58477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982325" y="5602070"/>
                <a:ext cx="2880267" cy="567011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41079" y="5584305"/>
                <a:ext cx="2540078" cy="474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Line Card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97390" y="4567153"/>
              <a:ext cx="2880267" cy="584776"/>
              <a:chOff x="2982325" y="5584305"/>
              <a:chExt cx="2880267" cy="58477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982325" y="5602070"/>
                <a:ext cx="2880267" cy="567011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41079" y="5584305"/>
                <a:ext cx="2540078" cy="474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Line Card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03745" y="3982377"/>
              <a:ext cx="2880267" cy="584776"/>
              <a:chOff x="2982325" y="5584305"/>
              <a:chExt cx="2880267" cy="58477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982325" y="5602070"/>
                <a:ext cx="2880267" cy="567011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141079" y="5584305"/>
                <a:ext cx="2540078" cy="43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Line Card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3278609" y="1821337"/>
            <a:ext cx="241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OpenFlow</a:t>
            </a:r>
            <a:endParaRPr lang="en-US" sz="2800" dirty="0" smtClean="0"/>
          </a:p>
          <a:p>
            <a:pPr algn="ctr"/>
            <a:r>
              <a:rPr lang="en-US" sz="2800" dirty="0" smtClean="0"/>
              <a:t>Protocol on SSL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1693809" y="2822003"/>
            <a:ext cx="885057" cy="5437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 Agent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5851404" y="2816815"/>
            <a:ext cx="2835396" cy="2216536"/>
            <a:chOff x="5851404" y="1377785"/>
            <a:chExt cx="2835396" cy="2216536"/>
          </a:xfrm>
        </p:grpSpPr>
        <p:grpSp>
          <p:nvGrpSpPr>
            <p:cNvPr id="44" name="Group 43"/>
            <p:cNvGrpSpPr/>
            <p:nvPr/>
          </p:nvGrpSpPr>
          <p:grpSpPr>
            <a:xfrm>
              <a:off x="5851404" y="1901005"/>
              <a:ext cx="2835396" cy="1693316"/>
              <a:chOff x="5851404" y="1901005"/>
              <a:chExt cx="2835396" cy="1693316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5851404" y="1901005"/>
                <a:ext cx="2835396" cy="16416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243052" y="2119482"/>
                <a:ext cx="2192421" cy="1009452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/>
                  <a:t>OpenFlow</a:t>
                </a:r>
                <a:endParaRPr lang="en-US" sz="2800" dirty="0"/>
              </a:p>
              <a:p>
                <a:pPr algn="ctr"/>
                <a:r>
                  <a:rPr lang="en-US" sz="2800" dirty="0" smtClean="0"/>
                  <a:t>Controller</a:t>
                </a:r>
                <a:endParaRPr lang="en-US" sz="28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013115" y="3071101"/>
                <a:ext cx="25132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Linux</a:t>
                </a:r>
                <a:endParaRPr lang="en-US" sz="2800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283157" y="1377785"/>
              <a:ext cx="21523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Server</a:t>
              </a:r>
              <a:endParaRPr lang="en-US" sz="2800" dirty="0"/>
            </a:p>
          </p:txBody>
        </p:sp>
      </p:grpSp>
      <p:sp>
        <p:nvSpPr>
          <p:cNvPr id="38" name="Cloud 37"/>
          <p:cNvSpPr/>
          <p:nvPr/>
        </p:nvSpPr>
        <p:spPr>
          <a:xfrm>
            <a:off x="3465767" y="2839901"/>
            <a:ext cx="2075046" cy="152002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559346" y="4408754"/>
            <a:ext cx="2138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Management</a:t>
            </a:r>
          </a:p>
          <a:p>
            <a:pPr algn="ctr"/>
            <a:r>
              <a:rPr lang="en-US" sz="2800" dirty="0" smtClean="0"/>
              <a:t>Network</a:t>
            </a:r>
            <a:endParaRPr lang="en-US" sz="2800" dirty="0"/>
          </a:p>
        </p:txBody>
      </p:sp>
      <p:pic>
        <p:nvPicPr>
          <p:cNvPr id="53" name="Picture 52" descr="tux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13" y="4388842"/>
            <a:ext cx="830330" cy="914125"/>
          </a:xfrm>
          <a:prstGeom prst="rect">
            <a:avLst/>
          </a:prstGeom>
        </p:spPr>
      </p:pic>
      <p:cxnSp>
        <p:nvCxnSpPr>
          <p:cNvPr id="55" name="Curved Connector 54"/>
          <p:cNvCxnSpPr>
            <a:stCxn id="21" idx="3"/>
          </p:cNvCxnSpPr>
          <p:nvPr/>
        </p:nvCxnSpPr>
        <p:spPr>
          <a:xfrm>
            <a:off x="2578866" y="3093887"/>
            <a:ext cx="3272538" cy="849797"/>
          </a:xfrm>
          <a:prstGeom prst="curvedConnector3">
            <a:avLst>
              <a:gd name="adj1" fmla="val 58579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04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1" grpId="0" animBg="1"/>
      <p:bldP spid="38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Controller is independent from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E.g., on an external server, blade, etc.</a:t>
            </a:r>
          </a:p>
          <a:p>
            <a:r>
              <a:rPr lang="en-US" dirty="0" err="1" smtClean="0"/>
              <a:t>Datapath</a:t>
            </a:r>
            <a:r>
              <a:rPr lang="en-US" dirty="0" smtClean="0"/>
              <a:t> = existing box + </a:t>
            </a:r>
            <a:r>
              <a:rPr lang="en-US" dirty="0" err="1" smtClean="0"/>
              <a:t>OpenFlow</a:t>
            </a:r>
            <a:r>
              <a:rPr lang="en-US" dirty="0" smtClean="0"/>
              <a:t> firmware</a:t>
            </a:r>
          </a:p>
          <a:p>
            <a:pPr lvl="1"/>
            <a:r>
              <a:rPr lang="en-US" dirty="0" smtClean="0"/>
              <a:t>Requires vendor to ship </a:t>
            </a:r>
            <a:r>
              <a:rPr lang="en-US" dirty="0" err="1" smtClean="0"/>
              <a:t>OpenFlow</a:t>
            </a:r>
            <a:r>
              <a:rPr lang="en-US" dirty="0" smtClean="0"/>
              <a:t> firmware</a:t>
            </a:r>
          </a:p>
          <a:p>
            <a:r>
              <a:rPr lang="en-US" dirty="0" smtClean="0"/>
              <a:t>Communication over network to </a:t>
            </a:r>
            <a:r>
              <a:rPr lang="en-US" dirty="0" err="1" smtClean="0"/>
              <a:t>datapaths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TLS/SSL for </a:t>
            </a:r>
            <a:r>
              <a:rPr lang="en-US" dirty="0" smtClean="0"/>
              <a:t>mutual authentication</a:t>
            </a:r>
            <a:endParaRPr lang="en-US" dirty="0" smtClean="0"/>
          </a:p>
          <a:p>
            <a:pPr lvl="1"/>
            <a:r>
              <a:rPr lang="en-US" dirty="0" smtClean="0"/>
              <a:t>Out</a:t>
            </a:r>
            <a:r>
              <a:rPr lang="en-US" dirty="0"/>
              <a:t>-of-band management </a:t>
            </a:r>
            <a:r>
              <a:rPr lang="en-US" dirty="0" smtClean="0"/>
              <a:t>network simpler</a:t>
            </a:r>
          </a:p>
          <a:p>
            <a:pPr lvl="1"/>
            <a:r>
              <a:rPr lang="en-US" dirty="0" smtClean="0"/>
              <a:t>In-band schemes </a:t>
            </a:r>
            <a:r>
              <a:rPr lang="en-US" dirty="0" smtClean="0"/>
              <a:t>exist</a:t>
            </a:r>
          </a:p>
          <a:p>
            <a:r>
              <a:rPr lang="en-US" dirty="0"/>
              <a:t>Open </a:t>
            </a:r>
            <a:r>
              <a:rPr lang="en-US" dirty="0" smtClean="0"/>
              <a:t>Standard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ould </a:t>
            </a:r>
            <a:r>
              <a:rPr lang="en-US" dirty="0"/>
              <a:t>write your own controller</a:t>
            </a:r>
            <a:r>
              <a:rPr lang="en-US" dirty="0" smtClean="0"/>
              <a:t>! (IF inclined…)</a:t>
            </a:r>
            <a:endParaRPr lang="en-US" dirty="0"/>
          </a:p>
          <a:p>
            <a:pPr lvl="1"/>
            <a:r>
              <a:rPr lang="en-US" dirty="0"/>
              <a:t>Growing open source controller ecosystem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540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API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Punt packets up to controller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packets down to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Add/Del/Mod forwarding entries in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marL="914400" lvl="1" indent="-514350"/>
            <a:r>
              <a:rPr lang="en-US" dirty="0" smtClean="0"/>
              <a:t>Capabilities of forwarding table next slide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Query stats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Interface counters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Flow counters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Forwarding table usage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9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Table Abstraction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8647" y="2778118"/>
            <a:ext cx="2880267" cy="2339104"/>
            <a:chOff x="5748421" y="3982377"/>
            <a:chExt cx="2880267" cy="2339104"/>
          </a:xfrm>
        </p:grpSpPr>
        <p:sp>
          <p:nvSpPr>
            <p:cNvPr id="5" name="Rectangle 4"/>
            <p:cNvSpPr/>
            <p:nvPr/>
          </p:nvSpPr>
          <p:spPr>
            <a:xfrm>
              <a:off x="5748421" y="3982377"/>
              <a:ext cx="2880267" cy="23391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07176" y="4095580"/>
              <a:ext cx="25400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OpenFlow</a:t>
              </a:r>
              <a:r>
                <a:rPr lang="en-US" sz="2800" dirty="0"/>
                <a:t> </a:t>
              </a:r>
              <a:r>
                <a:rPr lang="en-US" sz="2800" dirty="0" err="1" smtClean="0"/>
                <a:t>Datapath</a:t>
              </a:r>
              <a:endParaRPr lang="en-US" sz="28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907176" y="5049687"/>
              <a:ext cx="2540078" cy="113416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Flow Table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2620205" y="3693698"/>
            <a:ext cx="1109579" cy="347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620205" y="4872647"/>
            <a:ext cx="110957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30342"/>
              </p:ext>
            </p:extLst>
          </p:nvPr>
        </p:nvGraphicFramePr>
        <p:xfrm>
          <a:off x="3769892" y="2524442"/>
          <a:ext cx="5026527" cy="3107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424"/>
                <a:gridCol w="1657684"/>
                <a:gridCol w="1938419"/>
              </a:tblGrid>
              <a:tr h="6653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Priority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Match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Action</a:t>
                      </a:r>
                      <a:r>
                        <a:rPr lang="en-US" sz="2800" baseline="0" dirty="0" smtClean="0"/>
                        <a:t> List</a:t>
                      </a:r>
                      <a:endParaRPr lang="en-US" sz="2800" dirty="0"/>
                    </a:p>
                  </a:txBody>
                  <a:tcPr/>
                </a:tc>
              </a:tr>
              <a:tr h="6746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TCP.dst</a:t>
                      </a:r>
                      <a:r>
                        <a:rPr lang="en-US" sz="2400" dirty="0" smtClean="0"/>
                        <a:t>=22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TTL--, </a:t>
                      </a:r>
                      <a:r>
                        <a:rPr lang="en-US" sz="2400" dirty="0" err="1" smtClean="0"/>
                        <a:t>Fwd:port</a:t>
                      </a:r>
                      <a:r>
                        <a:rPr lang="en-US" sz="2400" dirty="0" smtClean="0"/>
                        <a:t> 3</a:t>
                      </a:r>
                      <a:endParaRPr lang="en-US" sz="2400" dirty="0"/>
                    </a:p>
                  </a:txBody>
                  <a:tcPr/>
                </a:tc>
              </a:tr>
              <a:tr h="6746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IP.dst</a:t>
                      </a:r>
                      <a:r>
                        <a:rPr lang="en-US" sz="2800" dirty="0" smtClean="0"/>
                        <a:t>=</a:t>
                      </a:r>
                    </a:p>
                    <a:p>
                      <a:pPr algn="ctr"/>
                      <a:r>
                        <a:rPr lang="en-US" sz="2800" dirty="0" smtClean="0"/>
                        <a:t>128.8/16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Queue:</a:t>
                      </a:r>
                      <a:r>
                        <a:rPr lang="en-US" sz="2800" baseline="0" dirty="0" smtClean="0"/>
                        <a:t> 4</a:t>
                      </a:r>
                      <a:endParaRPr lang="en-US" sz="2800" dirty="0"/>
                    </a:p>
                  </a:txBody>
                  <a:tcPr/>
                </a:tc>
              </a:tr>
              <a:tr h="6746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*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DROP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61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Table Abstraction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Simplifies cross-layer and feature interaction</a:t>
            </a:r>
          </a:p>
          <a:p>
            <a:pPr lvl="1"/>
            <a:r>
              <a:rPr lang="en-US" dirty="0" smtClean="0"/>
              <a:t>Switching: match L2.dst, forward out port</a:t>
            </a:r>
          </a:p>
          <a:p>
            <a:pPr lvl="1"/>
            <a:r>
              <a:rPr lang="en-US" dirty="0" smtClean="0"/>
              <a:t>Routing: match L3.dst, </a:t>
            </a:r>
            <a:r>
              <a:rPr lang="en-US" dirty="0" err="1" smtClean="0"/>
              <a:t>dec</a:t>
            </a:r>
            <a:r>
              <a:rPr lang="en-US" dirty="0" smtClean="0"/>
              <a:t> TTL, forward port</a:t>
            </a:r>
          </a:p>
          <a:p>
            <a:pPr lvl="1"/>
            <a:r>
              <a:rPr lang="en-US" dirty="0" smtClean="0"/>
              <a:t>NAC: match </a:t>
            </a:r>
            <a:r>
              <a:rPr lang="en-US" i="1" dirty="0" smtClean="0"/>
              <a:t>ACL</a:t>
            </a:r>
            <a:r>
              <a:rPr lang="en-US" dirty="0" smtClean="0"/>
              <a:t>, DROP</a:t>
            </a:r>
          </a:p>
          <a:p>
            <a:r>
              <a:rPr lang="en-US" dirty="0" smtClean="0"/>
              <a:t>Multiple tables for more complex features</a:t>
            </a:r>
          </a:p>
          <a:p>
            <a:pPr lvl="1"/>
            <a:r>
              <a:rPr lang="en-US" dirty="0" smtClean="0"/>
              <a:t>VRF, </a:t>
            </a:r>
            <a:r>
              <a:rPr lang="en-US" dirty="0" err="1" smtClean="0"/>
              <a:t>PseudoWire</a:t>
            </a:r>
            <a:r>
              <a:rPr lang="en-US" dirty="0" smtClean="0"/>
              <a:t>,  Policy routing</a:t>
            </a:r>
          </a:p>
          <a:p>
            <a:r>
              <a:rPr lang="en-US" dirty="0" smtClean="0"/>
              <a:t>Match on most packet fields: L1, L2, L3, L4</a:t>
            </a:r>
          </a:p>
          <a:p>
            <a:r>
              <a:rPr lang="en-US" dirty="0" smtClean="0"/>
              <a:t>Lots of action types: </a:t>
            </a:r>
            <a:r>
              <a:rPr lang="en-US" dirty="0" err="1" smtClean="0"/>
              <a:t>Vlan</a:t>
            </a:r>
            <a:r>
              <a:rPr lang="en-US" dirty="0" smtClean="0"/>
              <a:t>, </a:t>
            </a:r>
            <a:r>
              <a:rPr lang="en-US" dirty="0" err="1" smtClean="0"/>
              <a:t>Mpls</a:t>
            </a:r>
            <a:r>
              <a:rPr lang="en-US" dirty="0" smtClean="0"/>
              <a:t>, IP, </a:t>
            </a:r>
            <a:r>
              <a:rPr lang="en-US" dirty="0" err="1" smtClean="0"/>
              <a:t>QoS</a:t>
            </a:r>
            <a:r>
              <a:rPr lang="en-US" dirty="0" smtClean="0"/>
              <a:t>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3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Decouple Control from Forwarding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198025" y="1759119"/>
            <a:ext cx="3964719" cy="3339761"/>
            <a:chOff x="198025" y="1777461"/>
            <a:chExt cx="3964719" cy="3339761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198025" y="3362894"/>
              <a:ext cx="1440134" cy="1169552"/>
              <a:chOff x="5748421" y="3982377"/>
              <a:chExt cx="2880267" cy="233910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457200" y="3643631"/>
              <a:ext cx="1440134" cy="1169552"/>
              <a:chOff x="5748421" y="3982377"/>
              <a:chExt cx="2880267" cy="233910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709409" y="3947670"/>
              <a:ext cx="1440134" cy="1169552"/>
              <a:chOff x="5748421" y="3982377"/>
              <a:chExt cx="2880267" cy="233910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720749" y="1777461"/>
              <a:ext cx="2880267" cy="10675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9504" y="1834162"/>
              <a:ext cx="25400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OpenFlow</a:t>
              </a:r>
              <a:r>
                <a:rPr lang="en-US" sz="2800" dirty="0"/>
                <a:t> </a:t>
              </a:r>
              <a:r>
                <a:rPr lang="en-US" sz="2800" dirty="0" smtClean="0"/>
                <a:t>Controller</a:t>
              </a:r>
              <a:endParaRPr lang="en-US" sz="2800" dirty="0"/>
            </a:p>
          </p:txBody>
        </p:sp>
        <p:cxnSp>
          <p:nvCxnSpPr>
            <p:cNvPr id="28" name="Straight Connector 27"/>
            <p:cNvCxnSpPr>
              <a:stCxn id="5" idx="0"/>
              <a:endCxn id="25" idx="2"/>
            </p:cNvCxnSpPr>
            <p:nvPr/>
          </p:nvCxnSpPr>
          <p:spPr>
            <a:xfrm flipV="1">
              <a:off x="918092" y="2844971"/>
              <a:ext cx="1242791" cy="5179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7" idx="0"/>
              <a:endCxn id="25" idx="2"/>
            </p:cNvCxnSpPr>
            <p:nvPr/>
          </p:nvCxnSpPr>
          <p:spPr>
            <a:xfrm flipV="1">
              <a:off x="1177267" y="2844971"/>
              <a:ext cx="983616" cy="7986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1" idx="0"/>
              <a:endCxn id="25" idx="2"/>
            </p:cNvCxnSpPr>
            <p:nvPr/>
          </p:nvCxnSpPr>
          <p:spPr>
            <a:xfrm flipV="1">
              <a:off x="1429476" y="2844971"/>
              <a:ext cx="731407" cy="11026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>
              <a:off x="2211226" y="3362894"/>
              <a:ext cx="1440134" cy="1169552"/>
              <a:chOff x="5748421" y="3982377"/>
              <a:chExt cx="2880267" cy="2339104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2470401" y="3643631"/>
              <a:ext cx="1440134" cy="1169552"/>
              <a:chOff x="5748421" y="3982377"/>
              <a:chExt cx="2880267" cy="2339104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>
              <a:off x="2722610" y="3947670"/>
              <a:ext cx="1440134" cy="1169552"/>
              <a:chOff x="5748421" y="3982377"/>
              <a:chExt cx="2880267" cy="2339104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8" name="Straight Connector 47"/>
            <p:cNvCxnSpPr>
              <a:endCxn id="25" idx="2"/>
            </p:cNvCxnSpPr>
            <p:nvPr/>
          </p:nvCxnSpPr>
          <p:spPr>
            <a:xfrm flipH="1" flipV="1">
              <a:off x="2160883" y="2844971"/>
              <a:ext cx="778364" cy="5179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25" idx="2"/>
            </p:cNvCxnSpPr>
            <p:nvPr/>
          </p:nvCxnSpPr>
          <p:spPr>
            <a:xfrm flipH="1" flipV="1">
              <a:off x="2160883" y="2844971"/>
              <a:ext cx="1030287" cy="7986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25" idx="2"/>
            </p:cNvCxnSpPr>
            <p:nvPr/>
          </p:nvCxnSpPr>
          <p:spPr>
            <a:xfrm flipH="1" flipV="1">
              <a:off x="2160883" y="2844971"/>
              <a:ext cx="1181365" cy="11026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4331368" y="1921521"/>
            <a:ext cx="435543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err="1" smtClean="0"/>
              <a:t>OpenFlow</a:t>
            </a:r>
            <a:r>
              <a:rPr lang="en-US" sz="2800" dirty="0" smtClean="0"/>
              <a:t> permits fewer controllers than </a:t>
            </a:r>
            <a:r>
              <a:rPr lang="en-US" sz="2800" dirty="0" err="1" smtClean="0"/>
              <a:t>datapaths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Reduce number of management </a:t>
            </a:r>
            <a:r>
              <a:rPr lang="en-US" sz="2800" dirty="0" err="1" smtClean="0"/>
              <a:t>touchpoints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Mapping from </a:t>
            </a:r>
            <a:r>
              <a:rPr lang="en-US" sz="2800" dirty="0" err="1" smtClean="0"/>
              <a:t>datapaths</a:t>
            </a:r>
            <a:r>
              <a:rPr lang="en-US" sz="2800" dirty="0" smtClean="0"/>
              <a:t> to controllers a crucial network design question</a:t>
            </a:r>
            <a:endParaRPr lang="en-US" sz="2800" dirty="0"/>
          </a:p>
        </p:txBody>
      </p:sp>
      <p:cxnSp>
        <p:nvCxnSpPr>
          <p:cNvPr id="90" name="Straight Connector 89"/>
          <p:cNvCxnSpPr>
            <a:stCxn id="25" idx="3"/>
            <a:endCxn id="101" idx="1"/>
          </p:cNvCxnSpPr>
          <p:nvPr/>
        </p:nvCxnSpPr>
        <p:spPr>
          <a:xfrm>
            <a:off x="3601016" y="2292874"/>
            <a:ext cx="130994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4388234" y="1759119"/>
            <a:ext cx="3964719" cy="3339761"/>
            <a:chOff x="198025" y="1777461"/>
            <a:chExt cx="3964719" cy="3339761"/>
          </a:xfrm>
        </p:grpSpPr>
        <p:grpSp>
          <p:nvGrpSpPr>
            <p:cNvPr id="98" name="Group 97"/>
            <p:cNvGrpSpPr>
              <a:grpSpLocks noChangeAspect="1"/>
            </p:cNvGrpSpPr>
            <p:nvPr/>
          </p:nvGrpSpPr>
          <p:grpSpPr>
            <a:xfrm>
              <a:off x="198025" y="3362894"/>
              <a:ext cx="1440134" cy="1169552"/>
              <a:chOff x="5748421" y="3982377"/>
              <a:chExt cx="2880267" cy="2339104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129" name="Rounded Rectangle 128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9" name="Group 98"/>
            <p:cNvGrpSpPr>
              <a:grpSpLocks noChangeAspect="1"/>
            </p:cNvGrpSpPr>
            <p:nvPr/>
          </p:nvGrpSpPr>
          <p:grpSpPr>
            <a:xfrm>
              <a:off x="457200" y="3643631"/>
              <a:ext cx="1440134" cy="1169552"/>
              <a:chOff x="5748421" y="3982377"/>
              <a:chExt cx="2880267" cy="2339104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709409" y="3947670"/>
              <a:ext cx="1440134" cy="1169552"/>
              <a:chOff x="5748421" y="3982377"/>
              <a:chExt cx="2880267" cy="2339104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>
              <a:off x="720749" y="1777461"/>
              <a:ext cx="2880267" cy="10675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79504" y="1834162"/>
              <a:ext cx="25400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OpenFlow</a:t>
              </a:r>
              <a:r>
                <a:rPr lang="en-US" sz="2800" dirty="0"/>
                <a:t> </a:t>
              </a:r>
              <a:r>
                <a:rPr lang="en-US" sz="2800" dirty="0" smtClean="0"/>
                <a:t>Controller</a:t>
              </a:r>
              <a:endParaRPr lang="en-US" sz="2800" dirty="0"/>
            </a:p>
          </p:txBody>
        </p:sp>
        <p:cxnSp>
          <p:nvCxnSpPr>
            <p:cNvPr id="103" name="Straight Connector 102"/>
            <p:cNvCxnSpPr>
              <a:stCxn id="127" idx="0"/>
              <a:endCxn id="101" idx="2"/>
            </p:cNvCxnSpPr>
            <p:nvPr/>
          </p:nvCxnSpPr>
          <p:spPr>
            <a:xfrm flipV="1">
              <a:off x="918092" y="2844971"/>
              <a:ext cx="1242791" cy="5179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24" idx="0"/>
              <a:endCxn id="101" idx="2"/>
            </p:cNvCxnSpPr>
            <p:nvPr/>
          </p:nvCxnSpPr>
          <p:spPr>
            <a:xfrm flipV="1">
              <a:off x="1177267" y="2844971"/>
              <a:ext cx="983616" cy="7986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21" idx="0"/>
              <a:endCxn id="101" idx="2"/>
            </p:cNvCxnSpPr>
            <p:nvPr/>
          </p:nvCxnSpPr>
          <p:spPr>
            <a:xfrm flipV="1">
              <a:off x="1429476" y="2844971"/>
              <a:ext cx="731407" cy="11026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/>
            <p:cNvGrpSpPr>
              <a:grpSpLocks noChangeAspect="1"/>
            </p:cNvGrpSpPr>
            <p:nvPr/>
          </p:nvGrpSpPr>
          <p:grpSpPr>
            <a:xfrm>
              <a:off x="2211226" y="3362894"/>
              <a:ext cx="1440134" cy="1169552"/>
              <a:chOff x="5748421" y="3982377"/>
              <a:chExt cx="2880267" cy="2339104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7" name="Group 106"/>
            <p:cNvGrpSpPr>
              <a:grpSpLocks noChangeAspect="1"/>
            </p:cNvGrpSpPr>
            <p:nvPr/>
          </p:nvGrpSpPr>
          <p:grpSpPr>
            <a:xfrm>
              <a:off x="2470401" y="3643631"/>
              <a:ext cx="1440134" cy="1169552"/>
              <a:chOff x="5748421" y="3982377"/>
              <a:chExt cx="2880267" cy="2339104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8" name="Group 107"/>
            <p:cNvGrpSpPr>
              <a:grpSpLocks noChangeAspect="1"/>
            </p:cNvGrpSpPr>
            <p:nvPr/>
          </p:nvGrpSpPr>
          <p:grpSpPr>
            <a:xfrm>
              <a:off x="2722610" y="3947670"/>
              <a:ext cx="1440134" cy="1169552"/>
              <a:chOff x="5748421" y="3982377"/>
              <a:chExt cx="2880267" cy="2339104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09" name="Straight Connector 108"/>
            <p:cNvCxnSpPr>
              <a:endCxn id="101" idx="2"/>
            </p:cNvCxnSpPr>
            <p:nvPr/>
          </p:nvCxnSpPr>
          <p:spPr>
            <a:xfrm flipH="1" flipV="1">
              <a:off x="2160883" y="2844971"/>
              <a:ext cx="778364" cy="5179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endCxn id="101" idx="2"/>
            </p:cNvCxnSpPr>
            <p:nvPr/>
          </p:nvCxnSpPr>
          <p:spPr>
            <a:xfrm flipH="1" flipV="1">
              <a:off x="2160883" y="2844971"/>
              <a:ext cx="1030287" cy="7986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101" idx="2"/>
            </p:cNvCxnSpPr>
            <p:nvPr/>
          </p:nvCxnSpPr>
          <p:spPr>
            <a:xfrm flipH="1" flipV="1">
              <a:off x="2160883" y="2844971"/>
              <a:ext cx="1181365" cy="11026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xtBox 131"/>
          <p:cNvSpPr txBox="1"/>
          <p:nvPr/>
        </p:nvSpPr>
        <p:spPr>
          <a:xfrm>
            <a:off x="536578" y="5308980"/>
            <a:ext cx="80451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OpenFlow</a:t>
            </a:r>
            <a:r>
              <a:rPr lang="en-US" sz="3200" dirty="0" smtClean="0"/>
              <a:t> does </a:t>
            </a:r>
            <a:r>
              <a:rPr lang="en-US" sz="3200" i="1" dirty="0" smtClean="0"/>
              <a:t>not</a:t>
            </a:r>
            <a:r>
              <a:rPr lang="en-US" sz="3200" dirty="0" smtClean="0"/>
              <a:t> imply centralized control!</a:t>
            </a:r>
            <a:endParaRPr lang="en-US" sz="3200" dirty="0"/>
          </a:p>
        </p:txBody>
      </p:sp>
      <p:sp>
        <p:nvSpPr>
          <p:cNvPr id="133" name="TextBox 132"/>
          <p:cNvSpPr txBox="1"/>
          <p:nvPr/>
        </p:nvSpPr>
        <p:spPr>
          <a:xfrm>
            <a:off x="511405" y="6039852"/>
            <a:ext cx="3956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Allows load balancing</a:t>
            </a:r>
            <a:endParaRPr lang="en-US" sz="3200" dirty="0"/>
          </a:p>
        </p:txBody>
      </p:sp>
      <p:sp>
        <p:nvSpPr>
          <p:cNvPr id="134" name="TextBox 133"/>
          <p:cNvSpPr txBox="1"/>
          <p:nvPr/>
        </p:nvSpPr>
        <p:spPr>
          <a:xfrm>
            <a:off x="4162744" y="6039852"/>
            <a:ext cx="3956207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and failover</a:t>
            </a:r>
            <a:endParaRPr lang="en-US" sz="3200" dirty="0"/>
          </a:p>
        </p:txBody>
      </p:sp>
      <p:cxnSp>
        <p:nvCxnSpPr>
          <p:cNvPr id="138" name="Straight Connector 137"/>
          <p:cNvCxnSpPr>
            <a:stCxn id="34" idx="0"/>
            <a:endCxn id="101" idx="2"/>
          </p:cNvCxnSpPr>
          <p:nvPr/>
        </p:nvCxnSpPr>
        <p:spPr>
          <a:xfrm flipV="1">
            <a:off x="2931293" y="2826629"/>
            <a:ext cx="3419799" cy="517923"/>
          </a:xfrm>
          <a:prstGeom prst="line">
            <a:avLst/>
          </a:prstGeom>
          <a:ln>
            <a:solidFill>
              <a:schemeClr val="accent2"/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38" idx="0"/>
            <a:endCxn id="101" idx="2"/>
          </p:cNvCxnSpPr>
          <p:nvPr/>
        </p:nvCxnSpPr>
        <p:spPr>
          <a:xfrm flipV="1">
            <a:off x="3190468" y="2826629"/>
            <a:ext cx="3160624" cy="798660"/>
          </a:xfrm>
          <a:prstGeom prst="line">
            <a:avLst/>
          </a:prstGeom>
          <a:ln>
            <a:solidFill>
              <a:schemeClr val="accent2"/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42" idx="0"/>
            <a:endCxn id="101" idx="2"/>
          </p:cNvCxnSpPr>
          <p:nvPr/>
        </p:nvCxnSpPr>
        <p:spPr>
          <a:xfrm flipV="1">
            <a:off x="3442677" y="2826629"/>
            <a:ext cx="2908415" cy="1102699"/>
          </a:xfrm>
          <a:prstGeom prst="line">
            <a:avLst/>
          </a:prstGeom>
          <a:ln>
            <a:solidFill>
              <a:schemeClr val="accent2"/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34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32" grpId="0"/>
      <p:bldP spid="133" grpId="0"/>
      <p:bldP spid="13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Network Design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Traditional networks assume one-to-one forwarding to control plane mapping</a:t>
            </a:r>
          </a:p>
          <a:p>
            <a:pPr lvl="1"/>
            <a:r>
              <a:rPr lang="en-US" dirty="0" smtClean="0"/>
              <a:t>Is this right for everyone?</a:t>
            </a:r>
          </a:p>
          <a:p>
            <a:r>
              <a:rPr lang="en-US" dirty="0" smtClean="0"/>
              <a:t>How many controllers do I need?</a:t>
            </a:r>
          </a:p>
          <a:p>
            <a:pPr lvl="1"/>
            <a:r>
              <a:rPr lang="en-US" dirty="0" smtClean="0"/>
              <a:t>Balance between </a:t>
            </a:r>
            <a:r>
              <a:rPr lang="en-US" dirty="0" err="1" smtClean="0"/>
              <a:t>touchpoints</a:t>
            </a:r>
            <a:r>
              <a:rPr lang="en-US" dirty="0" smtClean="0"/>
              <a:t> and control traffic load</a:t>
            </a:r>
          </a:p>
          <a:p>
            <a:pPr lvl="1"/>
            <a:r>
              <a:rPr lang="en-US" dirty="0" smtClean="0"/>
              <a:t>How many backup controllers ?  Hierarchy?</a:t>
            </a:r>
          </a:p>
          <a:p>
            <a:r>
              <a:rPr lang="en-US" dirty="0" smtClean="0"/>
              <a:t>Where do I put controllers?</a:t>
            </a:r>
          </a:p>
          <a:p>
            <a:pPr lvl="1"/>
            <a:r>
              <a:rPr lang="en-US" dirty="0" smtClean="0"/>
              <a:t>Controllers per: POP, region, continent?   </a:t>
            </a:r>
          </a:p>
          <a:p>
            <a:r>
              <a:rPr lang="en-US" dirty="0" smtClean="0"/>
              <a:t>Similar questions to BGP Route Reflectors</a:t>
            </a:r>
            <a:endParaRPr lang="en-US" dirty="0"/>
          </a:p>
          <a:p>
            <a:r>
              <a:rPr lang="en-US" dirty="0" smtClean="0"/>
              <a:t>Likely no “one-size-fits-all”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3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Between Controllers?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design, not specified by </a:t>
            </a:r>
            <a:r>
              <a:rPr lang="en-US" dirty="0" err="1" smtClean="0"/>
              <a:t>OpenFlow</a:t>
            </a:r>
            <a:endParaRPr lang="en-US" dirty="0" smtClean="0"/>
          </a:p>
          <a:p>
            <a:pPr lvl="1"/>
            <a:r>
              <a:rPr lang="en-US" dirty="0" smtClean="0"/>
              <a:t>Controller is software: evolve independently </a:t>
            </a:r>
          </a:p>
          <a:p>
            <a:pPr lvl="1"/>
            <a:r>
              <a:rPr lang="en-US" dirty="0"/>
              <a:t>Likely no “one-size-fits-all” </a:t>
            </a:r>
            <a:r>
              <a:rPr lang="en-US" dirty="0" smtClean="0"/>
              <a:t>solution</a:t>
            </a:r>
          </a:p>
          <a:p>
            <a:r>
              <a:rPr lang="en-US" dirty="0" err="1" smtClean="0"/>
              <a:t>OpenFlow</a:t>
            </a:r>
            <a:r>
              <a:rPr lang="en-US" dirty="0" smtClean="0"/>
              <a:t>: building block to a larger solution</a:t>
            </a:r>
          </a:p>
          <a:p>
            <a:r>
              <a:rPr lang="en-US" dirty="0" smtClean="0"/>
              <a:t>Depends on each network’s requirements</a:t>
            </a:r>
          </a:p>
          <a:p>
            <a:pPr lvl="1"/>
            <a:r>
              <a:rPr lang="en-US" dirty="0" smtClean="0"/>
              <a:t>Failure recovery time</a:t>
            </a:r>
          </a:p>
          <a:p>
            <a:pPr lvl="1"/>
            <a:r>
              <a:rPr lang="en-US" dirty="0" smtClean="0"/>
              <a:t>Management network</a:t>
            </a:r>
          </a:p>
          <a:p>
            <a:pPr lvl="1"/>
            <a:r>
              <a:rPr lang="en-US" dirty="0" smtClean="0"/>
              <a:t>Number of forwarding nodes</a:t>
            </a:r>
          </a:p>
        </p:txBody>
      </p:sp>
    </p:spTree>
    <p:extLst>
      <p:ext uri="{BB962C8B-B14F-4D97-AF65-F5344CB8AC3E}">
        <p14:creationId xmlns:p14="http://schemas.microsoft.com/office/powerpoint/2010/main" val="410503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Bigger Picture: Software Defined Networking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490276" y="3377851"/>
            <a:ext cx="3964719" cy="3339761"/>
            <a:chOff x="198025" y="1777461"/>
            <a:chExt cx="3964719" cy="3339761"/>
          </a:xfrm>
        </p:grpSpPr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>
              <a:off x="198025" y="3362894"/>
              <a:ext cx="1440134" cy="1169552"/>
              <a:chOff x="5748421" y="3982377"/>
              <a:chExt cx="2880267" cy="2339104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457200" y="3643631"/>
              <a:ext cx="1440134" cy="1169552"/>
              <a:chOff x="5748421" y="3982377"/>
              <a:chExt cx="2880267" cy="2339104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>
              <a:off x="709409" y="3947670"/>
              <a:ext cx="1440134" cy="1169552"/>
              <a:chOff x="5748421" y="3982377"/>
              <a:chExt cx="2880267" cy="2339104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720749" y="1777461"/>
              <a:ext cx="2880267" cy="10675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79504" y="1834162"/>
              <a:ext cx="25400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OpenFlow</a:t>
              </a:r>
              <a:r>
                <a:rPr lang="en-US" sz="2800" dirty="0"/>
                <a:t> </a:t>
              </a:r>
              <a:r>
                <a:rPr lang="en-US" sz="2800" dirty="0" smtClean="0"/>
                <a:t>Controller</a:t>
              </a:r>
              <a:endParaRPr lang="en-US" sz="2800" dirty="0"/>
            </a:p>
          </p:txBody>
        </p:sp>
        <p:cxnSp>
          <p:nvCxnSpPr>
            <p:cNvPr id="48" name="Straight Connector 47"/>
            <p:cNvCxnSpPr>
              <a:stCxn id="72" idx="0"/>
              <a:endCxn id="46" idx="2"/>
            </p:cNvCxnSpPr>
            <p:nvPr/>
          </p:nvCxnSpPr>
          <p:spPr>
            <a:xfrm flipV="1">
              <a:off x="918092" y="2844971"/>
              <a:ext cx="1242791" cy="5179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69" idx="0"/>
              <a:endCxn id="46" idx="2"/>
            </p:cNvCxnSpPr>
            <p:nvPr/>
          </p:nvCxnSpPr>
          <p:spPr>
            <a:xfrm flipV="1">
              <a:off x="1177267" y="2844971"/>
              <a:ext cx="983616" cy="7986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66" idx="0"/>
              <a:endCxn id="46" idx="2"/>
            </p:cNvCxnSpPr>
            <p:nvPr/>
          </p:nvCxnSpPr>
          <p:spPr>
            <a:xfrm flipV="1">
              <a:off x="1429476" y="2844971"/>
              <a:ext cx="731407" cy="11026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2211226" y="3362894"/>
              <a:ext cx="1440134" cy="1169552"/>
              <a:chOff x="5748421" y="3982377"/>
              <a:chExt cx="2880267" cy="233910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2470401" y="3643631"/>
              <a:ext cx="1440134" cy="1169552"/>
              <a:chOff x="5748421" y="3982377"/>
              <a:chExt cx="2880267" cy="233910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2722610" y="3947670"/>
              <a:ext cx="1440134" cy="1169552"/>
              <a:chOff x="5748421" y="3982377"/>
              <a:chExt cx="2880267" cy="233910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4" name="Straight Connector 53"/>
            <p:cNvCxnSpPr>
              <a:endCxn id="46" idx="2"/>
            </p:cNvCxnSpPr>
            <p:nvPr/>
          </p:nvCxnSpPr>
          <p:spPr>
            <a:xfrm flipH="1" flipV="1">
              <a:off x="2160883" y="2844971"/>
              <a:ext cx="778364" cy="5179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46" idx="2"/>
            </p:cNvCxnSpPr>
            <p:nvPr/>
          </p:nvCxnSpPr>
          <p:spPr>
            <a:xfrm flipH="1" flipV="1">
              <a:off x="2160883" y="2844971"/>
              <a:ext cx="1030287" cy="7986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46" idx="2"/>
            </p:cNvCxnSpPr>
            <p:nvPr/>
          </p:nvCxnSpPr>
          <p:spPr>
            <a:xfrm flipH="1" flipV="1">
              <a:off x="2160883" y="2844971"/>
              <a:ext cx="1181365" cy="11026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>
            <a:stCxn id="46" idx="3"/>
            <a:endCxn id="81" idx="1"/>
          </p:cNvCxnSpPr>
          <p:nvPr/>
        </p:nvCxnSpPr>
        <p:spPr>
          <a:xfrm>
            <a:off x="3893267" y="3911606"/>
            <a:ext cx="130994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4680485" y="3377851"/>
            <a:ext cx="3964719" cy="3339761"/>
            <a:chOff x="198025" y="1777461"/>
            <a:chExt cx="3964719" cy="3339761"/>
          </a:xfrm>
        </p:grpSpPr>
        <p:grpSp>
          <p:nvGrpSpPr>
            <p:cNvPr id="78" name="Group 77"/>
            <p:cNvGrpSpPr>
              <a:grpSpLocks noChangeAspect="1"/>
            </p:cNvGrpSpPr>
            <p:nvPr/>
          </p:nvGrpSpPr>
          <p:grpSpPr>
            <a:xfrm>
              <a:off x="198025" y="3362894"/>
              <a:ext cx="1440134" cy="1169552"/>
              <a:chOff x="5748421" y="3982377"/>
              <a:chExt cx="2880267" cy="2339104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9" name="Group 78"/>
            <p:cNvGrpSpPr>
              <a:grpSpLocks noChangeAspect="1"/>
            </p:cNvGrpSpPr>
            <p:nvPr/>
          </p:nvGrpSpPr>
          <p:grpSpPr>
            <a:xfrm>
              <a:off x="457200" y="3643631"/>
              <a:ext cx="1440134" cy="1169552"/>
              <a:chOff x="5748421" y="3982377"/>
              <a:chExt cx="2880267" cy="2339104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>
              <a:off x="709409" y="3947670"/>
              <a:ext cx="1440134" cy="1169552"/>
              <a:chOff x="5748421" y="3982377"/>
              <a:chExt cx="2880267" cy="2339104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720749" y="1777461"/>
              <a:ext cx="2880267" cy="10675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79504" y="1834162"/>
              <a:ext cx="25400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OpenFlow</a:t>
              </a:r>
              <a:r>
                <a:rPr lang="en-US" sz="2800" dirty="0"/>
                <a:t> </a:t>
              </a:r>
              <a:r>
                <a:rPr lang="en-US" sz="2800" dirty="0" smtClean="0"/>
                <a:t>Controller</a:t>
              </a:r>
              <a:endParaRPr lang="en-US" sz="2800" dirty="0"/>
            </a:p>
          </p:txBody>
        </p:sp>
        <p:cxnSp>
          <p:nvCxnSpPr>
            <p:cNvPr id="83" name="Straight Connector 82"/>
            <p:cNvCxnSpPr>
              <a:stCxn id="107" idx="0"/>
              <a:endCxn id="81" idx="2"/>
            </p:cNvCxnSpPr>
            <p:nvPr/>
          </p:nvCxnSpPr>
          <p:spPr>
            <a:xfrm flipV="1">
              <a:off x="918092" y="2844971"/>
              <a:ext cx="1242791" cy="5179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104" idx="0"/>
              <a:endCxn id="81" idx="2"/>
            </p:cNvCxnSpPr>
            <p:nvPr/>
          </p:nvCxnSpPr>
          <p:spPr>
            <a:xfrm flipV="1">
              <a:off x="1177267" y="2844971"/>
              <a:ext cx="983616" cy="7986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01" idx="0"/>
              <a:endCxn id="81" idx="2"/>
            </p:cNvCxnSpPr>
            <p:nvPr/>
          </p:nvCxnSpPr>
          <p:spPr>
            <a:xfrm flipV="1">
              <a:off x="1429476" y="2844971"/>
              <a:ext cx="731407" cy="11026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>
              <a:grpSpLocks noChangeAspect="1"/>
            </p:cNvGrpSpPr>
            <p:nvPr/>
          </p:nvGrpSpPr>
          <p:grpSpPr>
            <a:xfrm>
              <a:off x="2211226" y="3362894"/>
              <a:ext cx="1440134" cy="1169552"/>
              <a:chOff x="5748421" y="3982377"/>
              <a:chExt cx="2880267" cy="2339104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7" name="Group 86"/>
            <p:cNvGrpSpPr>
              <a:grpSpLocks noChangeAspect="1"/>
            </p:cNvGrpSpPr>
            <p:nvPr/>
          </p:nvGrpSpPr>
          <p:grpSpPr>
            <a:xfrm>
              <a:off x="2470401" y="3643631"/>
              <a:ext cx="1440134" cy="1169552"/>
              <a:chOff x="5748421" y="3982377"/>
              <a:chExt cx="2880267" cy="2339104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8" name="Group 87"/>
            <p:cNvGrpSpPr>
              <a:grpSpLocks noChangeAspect="1"/>
            </p:cNvGrpSpPr>
            <p:nvPr/>
          </p:nvGrpSpPr>
          <p:grpSpPr>
            <a:xfrm>
              <a:off x="2722610" y="3947670"/>
              <a:ext cx="1440134" cy="1169552"/>
              <a:chOff x="5748421" y="3982377"/>
              <a:chExt cx="2880267" cy="2339104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748421" y="3982377"/>
                <a:ext cx="2880267" cy="2339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907177" y="4095581"/>
                <a:ext cx="254007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OFDatapath</a:t>
                </a:r>
                <a:endParaRPr lang="en-US" sz="1600" dirty="0"/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5907176" y="5049687"/>
                <a:ext cx="2540078" cy="11341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89" name="Straight Connector 88"/>
            <p:cNvCxnSpPr>
              <a:endCxn id="81" idx="2"/>
            </p:cNvCxnSpPr>
            <p:nvPr/>
          </p:nvCxnSpPr>
          <p:spPr>
            <a:xfrm flipH="1" flipV="1">
              <a:off x="2160883" y="2844971"/>
              <a:ext cx="778364" cy="5179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1" idx="2"/>
            </p:cNvCxnSpPr>
            <p:nvPr/>
          </p:nvCxnSpPr>
          <p:spPr>
            <a:xfrm flipH="1" flipV="1">
              <a:off x="2160883" y="2844971"/>
              <a:ext cx="1030287" cy="7986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81" idx="2"/>
            </p:cNvCxnSpPr>
            <p:nvPr/>
          </p:nvCxnSpPr>
          <p:spPr>
            <a:xfrm flipH="1" flipV="1">
              <a:off x="2160883" y="2844971"/>
              <a:ext cx="1181365" cy="11026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/>
          <p:cNvCxnSpPr>
            <a:stCxn id="63" idx="0"/>
            <a:endCxn id="81" idx="2"/>
          </p:cNvCxnSpPr>
          <p:nvPr/>
        </p:nvCxnSpPr>
        <p:spPr>
          <a:xfrm flipV="1">
            <a:off x="3223544" y="4445361"/>
            <a:ext cx="3419799" cy="517923"/>
          </a:xfrm>
          <a:prstGeom prst="line">
            <a:avLst/>
          </a:prstGeom>
          <a:ln>
            <a:solidFill>
              <a:schemeClr val="accent2"/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60" idx="0"/>
            <a:endCxn id="81" idx="2"/>
          </p:cNvCxnSpPr>
          <p:nvPr/>
        </p:nvCxnSpPr>
        <p:spPr>
          <a:xfrm flipV="1">
            <a:off x="3482719" y="4445361"/>
            <a:ext cx="3160624" cy="798660"/>
          </a:xfrm>
          <a:prstGeom prst="line">
            <a:avLst/>
          </a:prstGeom>
          <a:ln>
            <a:solidFill>
              <a:schemeClr val="accent2"/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57" idx="0"/>
            <a:endCxn id="81" idx="2"/>
          </p:cNvCxnSpPr>
          <p:nvPr/>
        </p:nvCxnSpPr>
        <p:spPr>
          <a:xfrm flipV="1">
            <a:off x="3734928" y="4445361"/>
            <a:ext cx="2908415" cy="1102699"/>
          </a:xfrm>
          <a:prstGeom prst="line">
            <a:avLst/>
          </a:prstGeom>
          <a:ln>
            <a:solidFill>
              <a:schemeClr val="accent2"/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0" y="3377851"/>
            <a:ext cx="9144000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2438669" y="2272648"/>
            <a:ext cx="1553011" cy="5704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Balancer</a:t>
            </a:r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3991680" y="2272664"/>
            <a:ext cx="1553011" cy="5704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 Policy</a:t>
            </a:r>
            <a:endParaRPr lang="en-US" dirty="0"/>
          </a:p>
        </p:txBody>
      </p:sp>
      <p:sp>
        <p:nvSpPr>
          <p:cNvPr id="118" name="Rounded Rectangle 117"/>
          <p:cNvSpPr/>
          <p:nvPr/>
        </p:nvSpPr>
        <p:spPr>
          <a:xfrm>
            <a:off x="1001660" y="2843131"/>
            <a:ext cx="7081816" cy="5347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SDN API</a:t>
            </a:r>
            <a:endParaRPr lang="en-US" sz="2800" dirty="0"/>
          </a:p>
        </p:txBody>
      </p:sp>
      <p:sp>
        <p:nvSpPr>
          <p:cNvPr id="119" name="Rounded Rectangle 118"/>
          <p:cNvSpPr/>
          <p:nvPr/>
        </p:nvSpPr>
        <p:spPr>
          <a:xfrm>
            <a:off x="5547608" y="2272664"/>
            <a:ext cx="1553011" cy="5704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Delay Estimator</a:t>
            </a:r>
            <a:endParaRPr lang="en-US" dirty="0"/>
          </a:p>
        </p:txBody>
      </p:sp>
      <p:sp>
        <p:nvSpPr>
          <p:cNvPr id="120" name="Rounded Rectangle 119"/>
          <p:cNvSpPr/>
          <p:nvPr/>
        </p:nvSpPr>
        <p:spPr>
          <a:xfrm>
            <a:off x="3014861" y="1671053"/>
            <a:ext cx="3274216" cy="6015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Customer Facing API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5712331" y="1417638"/>
            <a:ext cx="2985477" cy="16838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Dave’s Talk Yesterday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479148" y="3955341"/>
            <a:ext cx="2985477" cy="16838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This Talk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69654" y="2032000"/>
            <a:ext cx="2894971" cy="120315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IMHO, too early to standardize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692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Problem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OpenFlow</a:t>
            </a:r>
            <a:r>
              <a:rPr lang="en-US" dirty="0" smtClean="0"/>
              <a:t>?</a:t>
            </a:r>
          </a:p>
          <a:p>
            <a:r>
              <a:rPr lang="en-US" dirty="0" smtClean="0"/>
              <a:t>Use Cases</a:t>
            </a:r>
          </a:p>
          <a:p>
            <a:r>
              <a:rPr lang="en-US" dirty="0" smtClean="0"/>
              <a:t>Standardization: </a:t>
            </a:r>
          </a:p>
          <a:p>
            <a:pPr lvl="1"/>
            <a:r>
              <a:rPr lang="en-US" dirty="0" smtClean="0"/>
              <a:t>Open Networking Foundation (ONF)</a:t>
            </a:r>
          </a:p>
          <a:p>
            <a:pPr lvl="1"/>
            <a:r>
              <a:rPr lang="en-US" dirty="0" smtClean="0"/>
              <a:t>Interoperability</a:t>
            </a:r>
          </a:p>
          <a:p>
            <a:r>
              <a:rPr lang="en-US" dirty="0" smtClean="0"/>
              <a:t>Deployments and Adoption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is just the same as </a:t>
            </a:r>
            <a:r>
              <a:rPr lang="en-US" i="1" dirty="0" smtClean="0"/>
              <a:t>XXX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‘XXX’ = LISP, MPLS-TE, policy routing, etc.</a:t>
            </a:r>
          </a:p>
          <a:p>
            <a:r>
              <a:rPr lang="en-US" dirty="0" smtClean="0"/>
              <a:t>Broad answer:</a:t>
            </a:r>
          </a:p>
          <a:p>
            <a:pPr lvl="1"/>
            <a:r>
              <a:rPr lang="en-US" dirty="0" err="1" smtClean="0"/>
              <a:t>OpenFlow</a:t>
            </a:r>
            <a:r>
              <a:rPr lang="en-US" dirty="0" smtClean="0"/>
              <a:t> is a very-low level abstraction/API</a:t>
            </a:r>
          </a:p>
          <a:p>
            <a:pPr lvl="1"/>
            <a:r>
              <a:rPr lang="en-US" dirty="0" smtClean="0"/>
              <a:t>Could probably implement </a:t>
            </a:r>
            <a:r>
              <a:rPr lang="en-US" i="1" dirty="0" smtClean="0"/>
              <a:t>XXX</a:t>
            </a:r>
            <a:r>
              <a:rPr lang="en-US" dirty="0" smtClean="0"/>
              <a:t> using </a:t>
            </a:r>
            <a:r>
              <a:rPr lang="en-US" dirty="0" err="1" smtClean="0"/>
              <a:t>OpenFlow</a:t>
            </a:r>
            <a:endParaRPr lang="en-US" dirty="0" smtClean="0"/>
          </a:p>
          <a:p>
            <a:pPr lvl="1"/>
            <a:r>
              <a:rPr lang="en-US" dirty="0" smtClean="0"/>
              <a:t>Could not implement </a:t>
            </a:r>
            <a:r>
              <a:rPr lang="en-US" dirty="0" err="1" smtClean="0"/>
              <a:t>OpenFlow</a:t>
            </a:r>
            <a:r>
              <a:rPr lang="en-US" dirty="0" smtClean="0"/>
              <a:t> using </a:t>
            </a:r>
            <a:r>
              <a:rPr lang="en-US" i="1" dirty="0" smtClean="0"/>
              <a:t>XXX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XXX</a:t>
            </a:r>
            <a:r>
              <a:rPr lang="en-US" dirty="0" smtClean="0"/>
              <a:t> meets my needs, why use </a:t>
            </a:r>
            <a:r>
              <a:rPr lang="en-US" dirty="0" err="1" smtClean="0"/>
              <a:t>OpenFlow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More holistic network view</a:t>
            </a:r>
          </a:p>
          <a:p>
            <a:pPr lvl="1"/>
            <a:r>
              <a:rPr lang="en-US" dirty="0" smtClean="0"/>
              <a:t>Reduced complexity from feature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5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More </a:t>
            </a:r>
            <a:r>
              <a:rPr lang="en-US" dirty="0"/>
              <a:t>Information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>
            <a:normAutofit lnSpcReduction="10000"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hlinkClick r:id="rId3"/>
              </a:rPr>
              <a:t>www.openflow.org</a:t>
            </a:r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Public specifications and white papers</a:t>
            </a:r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On</a:t>
            </a:r>
            <a:r>
              <a:rPr lang="en-US" dirty="0"/>
              <a:t>-line tutorials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hlinkClick r:id="rId4"/>
              </a:rPr>
              <a:t>http://openflow.stanford.edu</a:t>
            </a:r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FlowVisor</a:t>
            </a:r>
            <a:r>
              <a:rPr lang="en-US" dirty="0" smtClean="0"/>
              <a:t>: </a:t>
            </a:r>
            <a:r>
              <a:rPr lang="en-US" dirty="0" err="1" smtClean="0"/>
              <a:t>OpenFlow</a:t>
            </a:r>
            <a:r>
              <a:rPr lang="en-US" dirty="0" smtClean="0"/>
              <a:t> hypervisor tool </a:t>
            </a:r>
            <a:r>
              <a:rPr lang="en-US" dirty="0"/>
              <a:t>(mine :-)</a:t>
            </a:r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Beacon: Open </a:t>
            </a:r>
            <a:r>
              <a:rPr lang="en-US" dirty="0" smtClean="0"/>
              <a:t>Source </a:t>
            </a:r>
            <a:r>
              <a:rPr lang="en-US" dirty="0" smtClean="0"/>
              <a:t>Java</a:t>
            </a:r>
            <a:r>
              <a:rPr lang="en-US" dirty="0"/>
              <a:t>-based </a:t>
            </a:r>
            <a:r>
              <a:rPr lang="en-US" dirty="0" smtClean="0"/>
              <a:t>Controller</a:t>
            </a:r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/>
              <a:t>Mininet</a:t>
            </a:r>
            <a:r>
              <a:rPr lang="en-US" dirty="0" smtClean="0"/>
              <a:t>: </a:t>
            </a:r>
            <a:r>
              <a:rPr lang="en-US" dirty="0" err="1" smtClean="0"/>
              <a:t>OpenFlow</a:t>
            </a:r>
            <a:r>
              <a:rPr lang="en-US" dirty="0" smtClean="0"/>
              <a:t> network emulator in a box</a:t>
            </a:r>
            <a:endParaRPr lang="en-US" dirty="0"/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hlinkClick r:id="rId5"/>
              </a:rPr>
              <a:t>http://noxrepo.org</a:t>
            </a:r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Open Source </a:t>
            </a:r>
            <a:r>
              <a:rPr lang="en-US" dirty="0"/>
              <a:t>C++/Python Controller</a:t>
            </a:r>
          </a:p>
        </p:txBody>
      </p:sp>
    </p:spTree>
    <p:extLst>
      <p:ext uri="{BB962C8B-B14F-4D97-AF65-F5344CB8AC3E}">
        <p14:creationId xmlns:p14="http://schemas.microsoft.com/office/powerpoint/2010/main" val="14589369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Use Cases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5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 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is an enabler – the sky is the limit</a:t>
            </a:r>
          </a:p>
          <a:p>
            <a:r>
              <a:rPr lang="en-US" dirty="0" smtClean="0"/>
              <a:t>To spark your imagination, this talk:</a:t>
            </a:r>
            <a:endParaRPr lang="en-US" dirty="0" smtClean="0"/>
          </a:p>
          <a:p>
            <a:pPr lvl="1"/>
            <a:r>
              <a:rPr lang="en-US" dirty="0" smtClean="0"/>
              <a:t>Cherry-picked use cases for the NANOG crowd</a:t>
            </a:r>
          </a:p>
          <a:p>
            <a:pPr lvl="1"/>
            <a:r>
              <a:rPr lang="en-US" dirty="0" smtClean="0"/>
              <a:t>Emphasis on service provider networks</a:t>
            </a:r>
          </a:p>
          <a:p>
            <a:pPr lvl="1"/>
            <a:r>
              <a:rPr lang="en-US" dirty="0"/>
              <a:t>Demonstrations from Stanford University </a:t>
            </a:r>
            <a:endParaRPr lang="en-US" dirty="0" smtClean="0"/>
          </a:p>
          <a:p>
            <a:r>
              <a:rPr lang="en-US" dirty="0" smtClean="0"/>
              <a:t>Online:</a:t>
            </a:r>
          </a:p>
          <a:p>
            <a:pPr lvl="1"/>
            <a:r>
              <a:rPr lang="en-US" dirty="0" smtClean="0"/>
              <a:t>Lots more use cases, demos, and videos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http://</a:t>
            </a:r>
            <a:r>
              <a:rPr lang="en-US" dirty="0" err="1" smtClean="0">
                <a:solidFill>
                  <a:srgbClr val="0000FF"/>
                </a:solidFill>
              </a:rPr>
              <a:t>openflow.org</a:t>
            </a:r>
            <a:r>
              <a:rPr lang="en-US" dirty="0" smtClean="0">
                <a:solidFill>
                  <a:srgbClr val="0000FF"/>
                </a:solidFill>
              </a:rPr>
              <a:t>/videos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008063"/>
          </a:xfrm>
        </p:spPr>
        <p:txBody>
          <a:bodyPr rIns="81277">
            <a:normAutofit/>
          </a:bodyPr>
          <a:lstStyle/>
          <a:p>
            <a:pPr marL="55563" defTabSz="457200"/>
            <a:r>
              <a:rPr lang="en-US" sz="4000" smtClean="0"/>
              <a:t>Virtualized </a:t>
            </a:r>
            <a:r>
              <a:rPr lang="en-US" sz="4000" dirty="0" smtClean="0"/>
              <a:t>Control Plane</a:t>
            </a:r>
            <a:endParaRPr lang="en-US" sz="4000" dirty="0"/>
          </a:p>
        </p:txBody>
      </p:sp>
      <p:pic>
        <p:nvPicPr>
          <p:cNvPr id="5632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86450"/>
            <a:ext cx="723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5886450"/>
            <a:ext cx="7254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Line 5"/>
          <p:cNvSpPr>
            <a:spLocks noChangeShapeType="1"/>
          </p:cNvSpPr>
          <p:nvPr/>
        </p:nvSpPr>
        <p:spPr bwMode="auto">
          <a:xfrm flipH="1">
            <a:off x="1611313" y="4016375"/>
            <a:ext cx="628650" cy="11398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3981450" y="5659438"/>
            <a:ext cx="288925" cy="319087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327" name="Group 7"/>
          <p:cNvGrpSpPr>
            <a:grpSpLocks/>
          </p:cNvGrpSpPr>
          <p:nvPr/>
        </p:nvGrpSpPr>
        <p:grpSpPr bwMode="auto">
          <a:xfrm>
            <a:off x="3014663" y="5156200"/>
            <a:ext cx="1304925" cy="503238"/>
            <a:chOff x="0" y="0"/>
            <a:chExt cx="1169" cy="449"/>
          </a:xfrm>
        </p:grpSpPr>
        <p:grpSp>
          <p:nvGrpSpPr>
            <p:cNvPr id="56328" name="Group 8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56329" name="AutoShape 9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latin typeface="Calibri" charset="0"/>
                </a:endParaRPr>
              </a:p>
            </p:txBody>
          </p:sp>
          <p:sp>
            <p:nvSpPr>
              <p:cNvPr id="56330" name="Rectangle 10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56331" name="Group 11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56332" name="AutoShape 12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latin typeface="Calibri" charset="0"/>
                </a:endParaRPr>
              </a:p>
            </p:txBody>
          </p:sp>
          <p:sp>
            <p:nvSpPr>
              <p:cNvPr id="56333" name="Rectangle 13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56334" name="Rectangle 14"/>
          <p:cNvSpPr>
            <a:spLocks/>
          </p:cNvSpPr>
          <p:nvPr/>
        </p:nvSpPr>
        <p:spPr bwMode="auto">
          <a:xfrm>
            <a:off x="3446463" y="5153025"/>
            <a:ext cx="771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9688" defTabSz="642938"/>
            <a:r>
              <a:rPr lang="en-US" sz="1300" dirty="0" err="1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</a:t>
            </a:r>
            <a:r>
              <a:rPr lang="en-US" sz="1300" dirty="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 </a:t>
            </a:r>
          </a:p>
          <a:p>
            <a:pPr marL="39688" defTabSz="642938"/>
            <a:r>
              <a:rPr lang="en-US" sz="1300" dirty="0" err="1" smtClean="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Datapath</a:t>
            </a:r>
            <a:endParaRPr lang="en-US" sz="1300" dirty="0">
              <a:solidFill>
                <a:srgbClr val="333399"/>
              </a:solidFill>
              <a:latin typeface="Tahoma" charset="0"/>
              <a:cs typeface="Tahoma" charset="0"/>
              <a:sym typeface="Tahoma" charset="0"/>
            </a:endParaRPr>
          </a:p>
        </p:txBody>
      </p:sp>
      <p:pic>
        <p:nvPicPr>
          <p:cNvPr id="56335" name="Picture 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5238750"/>
            <a:ext cx="3921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36" name="Group 16"/>
          <p:cNvGrpSpPr>
            <a:grpSpLocks/>
          </p:cNvGrpSpPr>
          <p:nvPr/>
        </p:nvGrpSpPr>
        <p:grpSpPr bwMode="auto">
          <a:xfrm>
            <a:off x="635000" y="5156200"/>
            <a:ext cx="1304925" cy="503238"/>
            <a:chOff x="0" y="0"/>
            <a:chExt cx="1169" cy="449"/>
          </a:xfrm>
        </p:grpSpPr>
        <p:grpSp>
          <p:nvGrpSpPr>
            <p:cNvPr id="56337" name="Group 17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56338" name="AutoShape 18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latin typeface="Calibri" charset="0"/>
                </a:endParaRPr>
              </a:p>
            </p:txBody>
          </p:sp>
          <p:sp>
            <p:nvSpPr>
              <p:cNvPr id="56339" name="Rectangle 19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56340" name="Group 20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56341" name="AutoShape 21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latin typeface="Calibri" charset="0"/>
                </a:endParaRPr>
              </a:p>
            </p:txBody>
          </p:sp>
          <p:sp>
            <p:nvSpPr>
              <p:cNvPr id="56342" name="Rectangle 22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56343" name="Rectangle 23"/>
          <p:cNvSpPr>
            <a:spLocks/>
          </p:cNvSpPr>
          <p:nvPr/>
        </p:nvSpPr>
        <p:spPr bwMode="auto">
          <a:xfrm>
            <a:off x="1073150" y="5153025"/>
            <a:ext cx="771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9688" defTabSz="642938"/>
            <a:r>
              <a:rPr lang="en-US" sz="1300" dirty="0" err="1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</a:t>
            </a:r>
            <a:r>
              <a:rPr lang="en-US" sz="1300" dirty="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 </a:t>
            </a:r>
          </a:p>
          <a:p>
            <a:pPr marL="39688" defTabSz="642938"/>
            <a:r>
              <a:rPr lang="en-US" sz="1300" dirty="0" err="1" smtClean="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Datapath</a:t>
            </a:r>
            <a:endParaRPr lang="en-US" sz="1300" dirty="0">
              <a:solidFill>
                <a:srgbClr val="333399"/>
              </a:solidFill>
              <a:latin typeface="Tahoma" charset="0"/>
              <a:cs typeface="Tahoma" charset="0"/>
              <a:sym typeface="Tahoma" charset="0"/>
            </a:endParaRPr>
          </a:p>
        </p:txBody>
      </p:sp>
      <p:pic>
        <p:nvPicPr>
          <p:cNvPr id="56344" name="Picture 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5238750"/>
            <a:ext cx="393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1998663" y="3560763"/>
            <a:ext cx="1304925" cy="501650"/>
            <a:chOff x="0" y="0"/>
            <a:chExt cx="1169" cy="449"/>
          </a:xfrm>
        </p:grpSpPr>
        <p:grpSp>
          <p:nvGrpSpPr>
            <p:cNvPr id="56346" name="Group 26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56347" name="AutoShape 27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latin typeface="Calibri" charset="0"/>
                </a:endParaRPr>
              </a:p>
            </p:txBody>
          </p:sp>
          <p:sp>
            <p:nvSpPr>
              <p:cNvPr id="56348" name="Rectangle 28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latin typeface="Calibri" charset="0"/>
                </a:endParaRPr>
              </a:p>
            </p:txBody>
          </p:sp>
        </p:grpSp>
        <p:grpSp>
          <p:nvGrpSpPr>
            <p:cNvPr id="56349" name="Group 29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56350" name="AutoShape 30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latin typeface="Calibri" charset="0"/>
                </a:endParaRPr>
              </a:p>
            </p:txBody>
          </p:sp>
          <p:sp>
            <p:nvSpPr>
              <p:cNvPr id="56351" name="Rectangle 31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56352" name="Rectangle 32"/>
          <p:cNvSpPr>
            <a:spLocks/>
          </p:cNvSpPr>
          <p:nvPr/>
        </p:nvSpPr>
        <p:spPr bwMode="auto">
          <a:xfrm>
            <a:off x="2432050" y="3560763"/>
            <a:ext cx="771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9688" defTabSz="642938"/>
            <a:r>
              <a:rPr lang="en-US" sz="1300" dirty="0" err="1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OpenFlow</a:t>
            </a:r>
            <a:r>
              <a:rPr lang="en-US" sz="1300" dirty="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 </a:t>
            </a:r>
          </a:p>
          <a:p>
            <a:pPr marL="39688" defTabSz="642938"/>
            <a:r>
              <a:rPr lang="en-US" sz="1300" dirty="0" err="1" smtClean="0">
                <a:solidFill>
                  <a:srgbClr val="333399"/>
                </a:solidFill>
                <a:latin typeface="Tahoma" charset="0"/>
                <a:cs typeface="Tahoma" charset="0"/>
                <a:sym typeface="Tahoma" charset="0"/>
              </a:rPr>
              <a:t>Datapath</a:t>
            </a:r>
            <a:endParaRPr lang="en-US" sz="1300" dirty="0">
              <a:solidFill>
                <a:srgbClr val="333399"/>
              </a:solidFill>
              <a:latin typeface="Tahoma" charset="0"/>
              <a:cs typeface="Tahoma" charset="0"/>
              <a:sym typeface="Tahoma" charset="0"/>
            </a:endParaRPr>
          </a:p>
        </p:txBody>
      </p:sp>
      <p:pic>
        <p:nvPicPr>
          <p:cNvPr id="56353" name="Picture 3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3641725"/>
            <a:ext cx="3921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54" name="Line 34"/>
          <p:cNvSpPr>
            <a:spLocks noChangeShapeType="1"/>
          </p:cNvSpPr>
          <p:nvPr/>
        </p:nvSpPr>
        <p:spPr bwMode="auto">
          <a:xfrm>
            <a:off x="3063875" y="4016375"/>
            <a:ext cx="628650" cy="11398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5" name="Line 35"/>
          <p:cNvSpPr>
            <a:spLocks noChangeShapeType="1"/>
          </p:cNvSpPr>
          <p:nvPr/>
        </p:nvSpPr>
        <p:spPr bwMode="auto">
          <a:xfrm flipH="1">
            <a:off x="695325" y="5659438"/>
            <a:ext cx="338138" cy="319087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6" name="Rectangle 36"/>
          <p:cNvSpPr>
            <a:spLocks/>
          </p:cNvSpPr>
          <p:nvPr/>
        </p:nvSpPr>
        <p:spPr bwMode="auto">
          <a:xfrm>
            <a:off x="3508375" y="3276600"/>
            <a:ext cx="95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9688" defTabSz="642938"/>
            <a:r>
              <a:rPr lang="en-US" sz="1500">
                <a:latin typeface="Calibri" charset="0"/>
                <a:cs typeface="Arial" charset="0"/>
                <a:sym typeface="Arial" charset="0"/>
              </a:rPr>
              <a:t>OpenFlow</a:t>
            </a:r>
          </a:p>
          <a:p>
            <a:pPr marL="39688" defTabSz="642938"/>
            <a:r>
              <a:rPr lang="en-US" sz="1500">
                <a:latin typeface="Calibri" charset="0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56357" name="Line 37"/>
          <p:cNvSpPr>
            <a:spLocks noChangeShapeType="1"/>
          </p:cNvSpPr>
          <p:nvPr/>
        </p:nvSpPr>
        <p:spPr bwMode="auto">
          <a:xfrm rot="10800000" flipH="1">
            <a:off x="4270375" y="4170363"/>
            <a:ext cx="1370013" cy="1065212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 rot="10800000" flipH="1">
            <a:off x="3357563" y="3713163"/>
            <a:ext cx="1754187" cy="74612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9" name="Line 39"/>
          <p:cNvSpPr>
            <a:spLocks noChangeShapeType="1"/>
          </p:cNvSpPr>
          <p:nvPr/>
        </p:nvSpPr>
        <p:spPr bwMode="auto">
          <a:xfrm rot="10800000" flipH="1">
            <a:off x="1984375" y="4092575"/>
            <a:ext cx="3122613" cy="11430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360" name="Group 40"/>
          <p:cNvGrpSpPr>
            <a:grpSpLocks/>
          </p:cNvGrpSpPr>
          <p:nvPr/>
        </p:nvGrpSpPr>
        <p:grpSpPr bwMode="auto">
          <a:xfrm>
            <a:off x="5105400" y="3429000"/>
            <a:ext cx="2057400" cy="685800"/>
            <a:chOff x="0" y="0"/>
            <a:chExt cx="3000" cy="664"/>
          </a:xfrm>
        </p:grpSpPr>
        <p:grpSp>
          <p:nvGrpSpPr>
            <p:cNvPr id="56361" name="Group 41"/>
            <p:cNvGrpSpPr>
              <a:grpSpLocks/>
            </p:cNvGrpSpPr>
            <p:nvPr/>
          </p:nvGrpSpPr>
          <p:grpSpPr bwMode="auto">
            <a:xfrm>
              <a:off x="0" y="0"/>
              <a:ext cx="3000" cy="664"/>
              <a:chOff x="0" y="0"/>
              <a:chExt cx="3000" cy="664"/>
            </a:xfrm>
          </p:grpSpPr>
          <p:sp>
            <p:nvSpPr>
              <p:cNvPr id="56362" name="AutoShape 42"/>
              <p:cNvSpPr>
                <a:spLocks/>
              </p:cNvSpPr>
              <p:nvPr/>
            </p:nvSpPr>
            <p:spPr bwMode="auto">
              <a:xfrm>
                <a:off x="0" y="0"/>
                <a:ext cx="3000" cy="664"/>
              </a:xfrm>
              <a:prstGeom prst="roundRect">
                <a:avLst>
                  <a:gd name="adj" fmla="val 11718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defTabSz="457200"/>
                <a:endParaRPr lang="en-US">
                  <a:latin typeface="Calibri" charset="0"/>
                </a:endParaRPr>
              </a:p>
            </p:txBody>
          </p:sp>
          <p:sp>
            <p:nvSpPr>
              <p:cNvPr id="56363" name="Rectangle 43"/>
              <p:cNvSpPr>
                <a:spLocks/>
              </p:cNvSpPr>
              <p:nvPr/>
            </p:nvSpPr>
            <p:spPr bwMode="auto">
              <a:xfrm>
                <a:off x="31" y="32"/>
                <a:ext cx="2939" cy="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200"/>
                <a:endParaRPr lang="en-US">
                  <a:latin typeface="Calibri" charset="0"/>
                </a:endParaRPr>
              </a:p>
            </p:txBody>
          </p:sp>
        </p:grpSp>
        <p:sp>
          <p:nvSpPr>
            <p:cNvPr id="56364" name="Rectangle 44"/>
            <p:cNvSpPr>
              <a:spLocks/>
            </p:cNvSpPr>
            <p:nvPr/>
          </p:nvSpPr>
          <p:spPr bwMode="auto">
            <a:xfrm>
              <a:off x="229" y="68"/>
              <a:ext cx="2547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6788" tIns="26788" rIns="79139" bIns="26788" anchor="ctr">
              <a:spAutoFit/>
            </a:bodyPr>
            <a:lstStyle/>
            <a:p>
              <a:pPr algn="ctr" defTabSz="642938"/>
              <a:r>
                <a:rPr lang="en-US" sz="3200" dirty="0" err="1">
                  <a:latin typeface="Calibri" charset="0"/>
                  <a:cs typeface="Arial" charset="0"/>
                  <a:sym typeface="Arial" charset="0"/>
                </a:rPr>
                <a:t>FlowVisor</a:t>
              </a:r>
              <a:endParaRPr lang="en-US" sz="3200" dirty="0">
                <a:latin typeface="Calibri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56365" name="Rectangle 45"/>
          <p:cNvSpPr>
            <a:spLocks/>
          </p:cNvSpPr>
          <p:nvPr/>
        </p:nvSpPr>
        <p:spPr bwMode="auto">
          <a:xfrm>
            <a:off x="3153276" y="1197605"/>
            <a:ext cx="13798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9688" algn="ctr" defTabSz="642938"/>
            <a:r>
              <a:rPr lang="en-US" sz="1700" dirty="0" smtClean="0">
                <a:latin typeface="Calibri" charset="0"/>
                <a:cs typeface="Arial" charset="0"/>
                <a:sym typeface="Arial" charset="0"/>
              </a:rPr>
              <a:t>Customer Alice</a:t>
            </a:r>
            <a:endParaRPr lang="en-US" sz="1700" dirty="0">
              <a:latin typeface="Calibri" charset="0"/>
              <a:cs typeface="Arial" charset="0"/>
              <a:sym typeface="Arial" charset="0"/>
            </a:endParaRPr>
          </a:p>
        </p:txBody>
      </p:sp>
      <p:sp>
        <p:nvSpPr>
          <p:cNvPr id="56366" name="Rectangle 46"/>
          <p:cNvSpPr>
            <a:spLocks/>
          </p:cNvSpPr>
          <p:nvPr/>
        </p:nvSpPr>
        <p:spPr bwMode="auto">
          <a:xfrm>
            <a:off x="5209583" y="1202367"/>
            <a:ext cx="13010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9688" algn="ctr" defTabSz="642938"/>
            <a:r>
              <a:rPr lang="en-US" sz="1700" dirty="0" smtClean="0">
                <a:latin typeface="Calibri" charset="0"/>
                <a:cs typeface="Arial" charset="0"/>
                <a:sym typeface="Arial" charset="0"/>
              </a:rPr>
              <a:t>Customer Bob</a:t>
            </a:r>
            <a:endParaRPr lang="en-US" sz="1700" dirty="0">
              <a:latin typeface="Calibri" charset="0"/>
              <a:cs typeface="Arial" charset="0"/>
              <a:sym typeface="Arial" charset="0"/>
            </a:endParaRPr>
          </a:p>
        </p:txBody>
      </p:sp>
      <p:grpSp>
        <p:nvGrpSpPr>
          <p:cNvPr id="56367" name="Group 48"/>
          <p:cNvGrpSpPr>
            <a:grpSpLocks/>
          </p:cNvGrpSpPr>
          <p:nvPr/>
        </p:nvGrpSpPr>
        <p:grpSpPr bwMode="auto">
          <a:xfrm>
            <a:off x="3508375" y="1752600"/>
            <a:ext cx="911225" cy="909638"/>
            <a:chOff x="0" y="0"/>
            <a:chExt cx="816" cy="816"/>
          </a:xfrm>
        </p:grpSpPr>
        <p:pic>
          <p:nvPicPr>
            <p:cNvPr id="56368" name="Picture 4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69" name="Group 50"/>
          <p:cNvGrpSpPr>
            <a:grpSpLocks/>
          </p:cNvGrpSpPr>
          <p:nvPr/>
        </p:nvGrpSpPr>
        <p:grpSpPr bwMode="auto">
          <a:xfrm>
            <a:off x="5383213" y="1600200"/>
            <a:ext cx="911225" cy="911225"/>
            <a:chOff x="0" y="0"/>
            <a:chExt cx="816" cy="816"/>
          </a:xfrm>
        </p:grpSpPr>
        <p:pic>
          <p:nvPicPr>
            <p:cNvPr id="56370" name="Picture 5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71" name="Group 52"/>
          <p:cNvGrpSpPr>
            <a:grpSpLocks/>
          </p:cNvGrpSpPr>
          <p:nvPr/>
        </p:nvGrpSpPr>
        <p:grpSpPr bwMode="auto">
          <a:xfrm>
            <a:off x="7508875" y="1752600"/>
            <a:ext cx="911225" cy="909638"/>
            <a:chOff x="0" y="0"/>
            <a:chExt cx="816" cy="816"/>
          </a:xfrm>
        </p:grpSpPr>
        <p:pic>
          <p:nvPicPr>
            <p:cNvPr id="56372" name="Picture 53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73" name="Line 54"/>
          <p:cNvSpPr>
            <a:spLocks noChangeShapeType="1"/>
          </p:cNvSpPr>
          <p:nvPr/>
        </p:nvSpPr>
        <p:spPr bwMode="auto">
          <a:xfrm rot="10800000">
            <a:off x="4159250" y="2589213"/>
            <a:ext cx="1371600" cy="8382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4" name="Line 55"/>
          <p:cNvSpPr>
            <a:spLocks noChangeShapeType="1"/>
          </p:cNvSpPr>
          <p:nvPr/>
        </p:nvSpPr>
        <p:spPr bwMode="auto">
          <a:xfrm rot="10800000">
            <a:off x="5757863" y="2439988"/>
            <a:ext cx="533400" cy="989012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5" name="Line 56"/>
          <p:cNvSpPr>
            <a:spLocks noChangeShapeType="1"/>
          </p:cNvSpPr>
          <p:nvPr/>
        </p:nvSpPr>
        <p:spPr bwMode="auto">
          <a:xfrm rot="10800000" flipH="1">
            <a:off x="7242175" y="2590800"/>
            <a:ext cx="652463" cy="8382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6" name="Rectangle 57"/>
          <p:cNvSpPr>
            <a:spLocks/>
          </p:cNvSpPr>
          <p:nvPr/>
        </p:nvSpPr>
        <p:spPr bwMode="auto">
          <a:xfrm>
            <a:off x="6365875" y="2849563"/>
            <a:ext cx="95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9688" defTabSz="642938"/>
            <a:r>
              <a:rPr lang="en-US" sz="1500" u="sng">
                <a:latin typeface="Calibri" charset="0"/>
                <a:cs typeface="Arial" charset="0"/>
                <a:sym typeface="Arial" charset="0"/>
              </a:rPr>
              <a:t>OpenFlow</a:t>
            </a:r>
          </a:p>
          <a:p>
            <a:pPr marL="39688" defTabSz="642938"/>
            <a:r>
              <a:rPr lang="en-US" sz="1500" u="sng">
                <a:latin typeface="Calibri" charset="0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56377" name="Rectangle 58"/>
          <p:cNvSpPr>
            <a:spLocks/>
          </p:cNvSpPr>
          <p:nvPr/>
        </p:nvSpPr>
        <p:spPr bwMode="auto">
          <a:xfrm>
            <a:off x="7010647" y="1197605"/>
            <a:ext cx="1464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7" bIns="0">
            <a:spAutoFit/>
          </a:bodyPr>
          <a:lstStyle/>
          <a:p>
            <a:pPr marL="39688" algn="ctr" defTabSz="642938"/>
            <a:r>
              <a:rPr lang="en-US" sz="1700" dirty="0" smtClean="0">
                <a:latin typeface="Calibri" charset="0"/>
                <a:cs typeface="Arial" charset="0"/>
                <a:sym typeface="Arial" charset="0"/>
              </a:rPr>
              <a:t>Customer Cathy</a:t>
            </a:r>
            <a:endParaRPr lang="en-US" sz="1700" dirty="0">
              <a:latin typeface="Calibri" charset="0"/>
              <a:cs typeface="Arial" charset="0"/>
              <a:sym typeface="Arial" charset="0"/>
            </a:endParaRPr>
          </a:p>
        </p:txBody>
      </p:sp>
      <p:sp>
        <p:nvSpPr>
          <p:cNvPr id="56378" name="Line 59"/>
          <p:cNvSpPr>
            <a:spLocks noChangeShapeType="1"/>
          </p:cNvSpPr>
          <p:nvPr/>
        </p:nvSpPr>
        <p:spPr bwMode="auto">
          <a:xfrm rot="10800000" flipH="1" flipV="1">
            <a:off x="7009179" y="3641725"/>
            <a:ext cx="537795" cy="174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9" name="Line 60"/>
          <p:cNvSpPr>
            <a:spLocks noChangeShapeType="1"/>
          </p:cNvSpPr>
          <p:nvPr/>
        </p:nvSpPr>
        <p:spPr bwMode="auto">
          <a:xfrm rot="10800000" flipH="1" flipV="1">
            <a:off x="7009181" y="3884613"/>
            <a:ext cx="537794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1" name="AutoShape 61"/>
          <p:cNvSpPr>
            <a:spLocks noChangeArrowheads="1"/>
          </p:cNvSpPr>
          <p:nvPr/>
        </p:nvSpPr>
        <p:spPr bwMode="auto">
          <a:xfrm>
            <a:off x="7546975" y="3505200"/>
            <a:ext cx="990600" cy="533400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2942" name="AutoShape 62"/>
          <p:cNvSpPr>
            <a:spLocks noChangeArrowheads="1"/>
          </p:cNvSpPr>
          <p:nvPr/>
        </p:nvSpPr>
        <p:spPr bwMode="auto">
          <a:xfrm>
            <a:off x="7623175" y="3581400"/>
            <a:ext cx="1066800" cy="5334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2943" name="AutoShape 63"/>
          <p:cNvSpPr>
            <a:spLocks noChangeArrowheads="1"/>
          </p:cNvSpPr>
          <p:nvPr/>
        </p:nvSpPr>
        <p:spPr bwMode="auto">
          <a:xfrm>
            <a:off x="7699375" y="3657600"/>
            <a:ext cx="1139825" cy="609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n-ea"/>
              </a:rPr>
              <a:t>Isolation</a:t>
            </a:r>
            <a:endParaRPr lang="en-US" dirty="0">
              <a:latin typeface="+mn-lt"/>
              <a:ea typeface="+mn-ea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Policy</a:t>
            </a:r>
            <a:endParaRPr lang="de-DE" dirty="0">
              <a:latin typeface="+mn-lt"/>
              <a:ea typeface="+mn-ea"/>
            </a:endParaRPr>
          </a:p>
        </p:txBody>
      </p:sp>
      <p:sp>
        <p:nvSpPr>
          <p:cNvPr id="122945" name="AutoShape 65"/>
          <p:cNvSpPr>
            <a:spLocks noChangeArrowheads="1"/>
          </p:cNvSpPr>
          <p:nvPr/>
        </p:nvSpPr>
        <p:spPr bwMode="auto">
          <a:xfrm>
            <a:off x="5181600" y="4419600"/>
            <a:ext cx="3962400" cy="2209800"/>
          </a:xfrm>
          <a:prstGeom prst="wedgeEllipseCallout">
            <a:avLst>
              <a:gd name="adj1" fmla="val -21917"/>
              <a:gd name="adj2" fmla="val -6314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ea typeface="+mn-ea"/>
              </a:rPr>
              <a:t>FlowVisor slices OpenFlow networks, creating multiple isolated and programmable logical networks on the same physical topology.</a:t>
            </a:r>
            <a:endParaRPr lang="de-DE">
              <a:latin typeface="+mn-lt"/>
              <a:ea typeface="+mn-ea"/>
            </a:endParaRPr>
          </a:p>
        </p:txBody>
      </p:sp>
      <p:sp>
        <p:nvSpPr>
          <p:cNvPr id="122949" name="Text Box 69"/>
          <p:cNvSpPr txBox="1">
            <a:spLocks noChangeArrowheads="1"/>
          </p:cNvSpPr>
          <p:nvPr/>
        </p:nvSpPr>
        <p:spPr bwMode="auto">
          <a:xfrm>
            <a:off x="381000" y="6491288"/>
            <a:ext cx="487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/>
          <a:p>
            <a:pPr defTabSz="457200" fontAlgn="auto">
              <a:spcBef>
                <a:spcPct val="50000"/>
              </a:spcBef>
              <a:spcAft>
                <a:spcPts val="0"/>
              </a:spcAft>
              <a:defRPr/>
            </a:pPr>
            <a:endParaRPr lang="de-DE">
              <a:latin typeface="+mn-lt"/>
              <a:ea typeface="+mn-ea"/>
            </a:endParaRPr>
          </a:p>
        </p:txBody>
      </p:sp>
      <p:sp>
        <p:nvSpPr>
          <p:cNvPr id="122951" name="Text Box 71"/>
          <p:cNvSpPr txBox="1">
            <a:spLocks noChangeArrowheads="1"/>
          </p:cNvSpPr>
          <p:nvPr/>
        </p:nvSpPr>
        <p:spPr bwMode="auto">
          <a:xfrm>
            <a:off x="152400" y="1981200"/>
            <a:ext cx="320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Each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use case/demo presented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here runs in an isolated slice of Stanford’s production network.</a:t>
            </a:r>
            <a:endParaRPr lang="de-DE" sz="20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42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73025"/>
            <a:ext cx="8229600" cy="1143000"/>
          </a:xfrm>
        </p:spPr>
        <p:txBody>
          <a:bodyPr/>
          <a:lstStyle/>
          <a:p>
            <a:r>
              <a:rPr lang="en-US" dirty="0" smtClean="0"/>
              <a:t>WAN VM </a:t>
            </a:r>
            <a:r>
              <a:rPr lang="en-US" dirty="0"/>
              <a:t>Migration</a:t>
            </a:r>
            <a:endParaRPr lang="de-DE" dirty="0"/>
          </a:p>
        </p:txBody>
      </p:sp>
      <p:pic>
        <p:nvPicPr>
          <p:cNvPr id="62467" name="Picture 4" descr="mvm-vm-migrating-to-be-near-lapt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975"/>
            <a:ext cx="9144000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304800" y="5943600"/>
            <a:ext cx="8153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/>
          <a:p>
            <a:pPr algn="ctr" defTabSz="4572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>
                <a:latin typeface="+mn-lt"/>
                <a:ea typeface="+mn-ea"/>
              </a:rPr>
              <a:t>Moved a VM from Stanford to Japan without changing its IP.  </a:t>
            </a:r>
          </a:p>
          <a:p>
            <a:pPr algn="ctr" defTabSz="4572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>
                <a:latin typeface="+mn-lt"/>
                <a:ea typeface="+mn-ea"/>
              </a:rPr>
              <a:t>VM hosted a video game server with active network connections. </a:t>
            </a:r>
            <a:endParaRPr lang="de-DE" sz="20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402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one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57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54927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Reducing </a:t>
            </a:r>
            <a:r>
              <a:rPr lang="en-US" sz="3600" dirty="0"/>
              <a:t>Energy in Data Center Networks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>
          <a:xfrm>
            <a:off x="5318125" y="3017838"/>
            <a:ext cx="3700463" cy="3736975"/>
          </a:xfrm>
        </p:spPr>
        <p:txBody>
          <a:bodyPr/>
          <a:lstStyle/>
          <a:p>
            <a:r>
              <a:rPr lang="en-US" sz="2400"/>
              <a:t>The demo:</a:t>
            </a:r>
          </a:p>
          <a:p>
            <a:r>
              <a:rPr lang="en-US" sz="2400"/>
              <a:t>Hardware-based 16-node Fat Tree</a:t>
            </a:r>
          </a:p>
          <a:p>
            <a:r>
              <a:rPr lang="en-US" sz="2400"/>
              <a:t>Your choice of traffic pattern, bandwidth, optimization strategy</a:t>
            </a:r>
          </a:p>
          <a:p>
            <a:r>
              <a:rPr lang="en-US" sz="2400"/>
              <a:t>Graph shows live power and latency variation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9888" y="1654175"/>
            <a:ext cx="8726487" cy="12779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Shuts off links and switches to reduce data center power</a:t>
            </a: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Choice of optimizers to balance power, fault tolerance, and BW</a:t>
            </a: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err="1">
                <a:latin typeface="+mn-lt"/>
                <a:ea typeface="+mn-ea"/>
              </a:rPr>
              <a:t>OpenFlow</a:t>
            </a:r>
            <a:r>
              <a:rPr lang="en-US" sz="2400" dirty="0">
                <a:latin typeface="+mn-lt"/>
                <a:ea typeface="+mn-ea"/>
              </a:rPr>
              <a:t> provides network routes and port statistics</a:t>
            </a:r>
          </a:p>
        </p:txBody>
      </p:sp>
      <p:pic>
        <p:nvPicPr>
          <p:cNvPr id="63493" name="Picture 4" descr="oddly_non_monotonic_cr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3055938"/>
            <a:ext cx="4440237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Content Placeholder 2"/>
          <p:cNvSpPr txBox="1">
            <a:spLocks/>
          </p:cNvSpPr>
          <p:nvPr/>
        </p:nvSpPr>
        <p:spPr bwMode="auto">
          <a:xfrm>
            <a:off x="506413" y="6477000"/>
            <a:ext cx="82296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600">
                <a:latin typeface="Calibri" charset="0"/>
              </a:rPr>
              <a:t>demo credits: Brandon Heller, Srini Seetharaman, Yiannis Yiakoumis, David Underhill</a:t>
            </a:r>
          </a:p>
        </p:txBody>
      </p:sp>
    </p:spTree>
    <p:extLst>
      <p:ext uri="{BB962C8B-B14F-4D97-AF65-F5344CB8AC3E}">
        <p14:creationId xmlns:p14="http://schemas.microsoft.com/office/powerpoint/2010/main" val="8535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85440" y="1925483"/>
            <a:ext cx="7771680" cy="188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 algn="ctr">
              <a:lnSpc>
                <a:spcPct val="100000"/>
              </a:lnSpc>
              <a:buSzPct val="45000"/>
              <a:buFont typeface="Wingdings" charset="0"/>
              <a:buNone/>
            </a:pPr>
            <a:endParaRPr lang="en-US" sz="5900" dirty="0">
              <a:solidFill>
                <a:srgbClr val="0000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Standardization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44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Open </a:t>
            </a:r>
            <a:r>
              <a:rPr lang="en-US" smtClean="0"/>
              <a:t>Networking Foundation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604329"/>
            <a:ext cx="8228160" cy="45263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25602" rIns="0" bIns="0" anchor="ctr"/>
          <a:lstStyle/>
          <a:p>
            <a:pPr marL="0" indent="0">
              <a:spcAft>
                <a:spcPct val="0"/>
              </a:spcAft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 ONF now maintains </a:t>
            </a:r>
            <a:r>
              <a:rPr lang="en-US" dirty="0" err="1"/>
              <a:t>OpenFlow</a:t>
            </a:r>
            <a:endParaRPr lang="en-US" dirty="0"/>
          </a:p>
          <a:p>
            <a:pPr marL="391686" lvl="1" indent="-195843">
              <a:spcAft>
                <a:spcPct val="0"/>
              </a:spcAft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/>
              <a:t>Plus related protocols</a:t>
            </a:r>
          </a:p>
          <a:p>
            <a:pPr marL="391686" lvl="1" indent="-195843">
              <a:spcAft>
                <a:spcPct val="0"/>
              </a:spcAft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/>
              <a:t>Stanford not setup to be a standards </a:t>
            </a:r>
            <a:r>
              <a:rPr lang="en-US" sz="2900" dirty="0" smtClean="0"/>
              <a:t>body</a:t>
            </a:r>
          </a:p>
          <a:p>
            <a:pPr marL="0" indent="-204207">
              <a:spcAft>
                <a:spcPct val="0"/>
              </a:spcAft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300" dirty="0" smtClean="0"/>
              <a:t>Composed of “Promoters” and </a:t>
            </a:r>
            <a:r>
              <a:rPr lang="en-US" sz="3300" smtClean="0"/>
              <a:t>“Adopters”</a:t>
            </a:r>
            <a:endParaRPr lang="en-US" sz="3300" dirty="0"/>
          </a:p>
          <a:p>
            <a:pPr marL="0" indent="0">
              <a:spcAft>
                <a:spcPct val="0"/>
              </a:spcAft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 Cross-license all IPR, royalty </a:t>
            </a:r>
            <a:r>
              <a:rPr lang="en-US" dirty="0" smtClean="0"/>
              <a:t>free</a:t>
            </a:r>
            <a:endParaRPr lang="en-US" dirty="0"/>
          </a:p>
          <a:p>
            <a:pPr marL="0" indent="0">
              <a:spcAft>
                <a:spcPct val="0"/>
              </a:spcAft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 Non-profit industry consortium [501(c)(6)]</a:t>
            </a:r>
          </a:p>
          <a:p>
            <a:pPr marL="0" indent="0">
              <a:spcAft>
                <a:spcPct val="0"/>
              </a:spcAft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 Founded March 22, 2011</a:t>
            </a:r>
          </a:p>
          <a:p>
            <a:pPr marL="391686" lvl="1" indent="-195843">
              <a:spcAft>
                <a:spcPct val="0"/>
              </a:spcAft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/>
              <a:t>NY Times + other press releases</a:t>
            </a:r>
          </a:p>
          <a:p>
            <a:pPr marL="0" indent="0"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230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Problem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0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97920" y="273629"/>
            <a:ext cx="8228160" cy="1144921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ONF Organization</a:t>
            </a:r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289920" y="5099576"/>
            <a:ext cx="2206080" cy="1156441"/>
          </a:xfrm>
          <a:prstGeom prst="roundRect">
            <a:avLst>
              <a:gd name="adj" fmla="val 14949"/>
            </a:avLst>
          </a:prstGeom>
          <a:solidFill>
            <a:srgbClr val="FF0000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07520" y="5119738"/>
            <a:ext cx="2206080" cy="1156441"/>
          </a:xfrm>
          <a:prstGeom prst="roundRect">
            <a:avLst>
              <a:gd name="adj" fmla="val 14949"/>
            </a:avLst>
          </a:prstGeom>
          <a:solidFill>
            <a:srgbClr val="FF0000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349440" y="5119738"/>
            <a:ext cx="2206080" cy="1156441"/>
          </a:xfrm>
          <a:prstGeom prst="roundRect">
            <a:avLst>
              <a:gd name="adj" fmla="val 14949"/>
            </a:avLst>
          </a:prstGeom>
          <a:solidFill>
            <a:srgbClr val="FF0000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3349440" y="3339711"/>
            <a:ext cx="2206080" cy="1156441"/>
          </a:xfrm>
          <a:prstGeom prst="roundRect">
            <a:avLst>
              <a:gd name="adj" fmla="val 14949"/>
            </a:avLst>
          </a:prstGeom>
          <a:solidFill>
            <a:srgbClr val="FF0000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883680" y="3564375"/>
            <a:ext cx="1117440" cy="82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4615" tIns="34615" rIns="34615" bIns="34615"/>
          <a:lstStyle/>
          <a:p>
            <a:pPr algn="ctr">
              <a:tabLst>
                <a:tab pos="65665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Council of Chairs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080480" y="5587787"/>
            <a:ext cx="627840" cy="5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4615" tIns="34615" rIns="34615" bIns="34615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WG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121280" y="5570505"/>
            <a:ext cx="627840" cy="5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4615" tIns="34615" rIns="34615" bIns="34615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WG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162080" y="5553223"/>
            <a:ext cx="627840" cy="5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4615" tIns="34615" rIns="34615" bIns="34615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WG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224641" y="1578406"/>
            <a:ext cx="2204640" cy="1156442"/>
          </a:xfrm>
          <a:prstGeom prst="roundRect">
            <a:avLst>
              <a:gd name="adj" fmla="val 14949"/>
            </a:avLst>
          </a:prstGeom>
          <a:solidFill>
            <a:srgbClr val="FF0000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610560" y="1880837"/>
            <a:ext cx="1451520" cy="77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4615" tIns="34615" rIns="34615" bIns="34615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Executive Director</a:t>
            </a:r>
          </a:p>
          <a:p>
            <a:pPr algn="ctr">
              <a:tabLst>
                <a:tab pos="656650" algn="l"/>
                <a:tab pos="1313299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(Dan Pitt)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3349440" y="1578406"/>
            <a:ext cx="2206080" cy="1156442"/>
          </a:xfrm>
          <a:prstGeom prst="roundRect">
            <a:avLst>
              <a:gd name="adj" fmla="val 14949"/>
            </a:avLst>
          </a:prstGeom>
          <a:solidFill>
            <a:srgbClr val="0000FF">
              <a:alpha val="68999"/>
            </a:srgbClr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735360" y="1908201"/>
            <a:ext cx="1451520" cy="70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4615" tIns="34615" rIns="34615" bIns="34615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Board of Directors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6492960" y="1578406"/>
            <a:ext cx="2206080" cy="1156442"/>
          </a:xfrm>
          <a:prstGeom prst="roundRect">
            <a:avLst>
              <a:gd name="adj" fmla="val 14949"/>
            </a:avLst>
          </a:prstGeom>
          <a:solidFill>
            <a:srgbClr val="FF0000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6639840" y="1817471"/>
            <a:ext cx="1912320" cy="82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4615" tIns="34615" rIns="34615" bIns="34615"/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Technical Advisory Group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4433761" y="2734848"/>
            <a:ext cx="1440" cy="62358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2427840" y="2200552"/>
            <a:ext cx="901440" cy="20162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4452480" y="4496153"/>
            <a:ext cx="1440" cy="659589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2538721" y="4385261"/>
            <a:ext cx="848160" cy="82664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5482080" y="4385261"/>
            <a:ext cx="954720" cy="753199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5555520" y="2164548"/>
            <a:ext cx="918720" cy="144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215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07360" y="1659054"/>
            <a:ext cx="10287360" cy="676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1542"/>
              </a:spcBef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  <a:tab pos="9193096" algn="l"/>
                <a:tab pos="9849745" algn="l"/>
              </a:tabLs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8 Board members/6 “promoter” member companies</a:t>
            </a:r>
          </a:p>
          <a:p>
            <a:pPr>
              <a:spcBef>
                <a:spcPts val="1542"/>
              </a:spcBef>
              <a:buSzPct val="50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  <a:tab pos="9193096" algn="l"/>
                <a:tab pos="9849745" algn="l"/>
              </a:tabLst>
            </a:pPr>
            <a:r>
              <a:rPr lang="en-US">
                <a:solidFill>
                  <a:srgbClr val="000000"/>
                </a:solidFill>
                <a:cs typeface="Arial" charset="0"/>
              </a:rPr>
              <a:t>Urs Hölzle (Sr. VP, Engineering, Google), chairman, president</a:t>
            </a:r>
          </a:p>
          <a:p>
            <a:pPr>
              <a:spcBef>
                <a:spcPts val="1542"/>
              </a:spcBef>
              <a:buSzPct val="50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  <a:tab pos="9193096" algn="l"/>
                <a:tab pos="9849745" algn="l"/>
              </a:tabLst>
            </a:pPr>
            <a:r>
              <a:rPr lang="en-US">
                <a:solidFill>
                  <a:srgbClr val="000000"/>
                </a:solidFill>
                <a:cs typeface="Arial" charset="0"/>
              </a:rPr>
              <a:t>Jonathan Heiliger (VP, Technical Operations, Facebook), secretary</a:t>
            </a:r>
          </a:p>
          <a:p>
            <a:pPr>
              <a:spcBef>
                <a:spcPts val="1542"/>
              </a:spcBef>
              <a:buSzPct val="50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  <a:tab pos="9193096" algn="l"/>
                <a:tab pos="9849745" algn="l"/>
              </a:tabLst>
            </a:pPr>
            <a:r>
              <a:rPr lang="en-US">
                <a:solidFill>
                  <a:srgbClr val="000000"/>
                </a:solidFill>
                <a:cs typeface="Arial" charset="0"/>
              </a:rPr>
              <a:t>Adam Bechtel (VP, Infrastructure Group, Yahoo)</a:t>
            </a:r>
          </a:p>
          <a:p>
            <a:pPr>
              <a:spcBef>
                <a:spcPts val="1542"/>
              </a:spcBef>
              <a:buSzPct val="50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  <a:tab pos="9193096" algn="l"/>
                <a:tab pos="9849745" algn="l"/>
              </a:tabLst>
            </a:pPr>
            <a:r>
              <a:rPr lang="en-US">
                <a:solidFill>
                  <a:srgbClr val="000000"/>
                </a:solidFill>
                <a:cs typeface="Arial" charset="0"/>
              </a:rPr>
              <a:t>Stuart Elby (VP, Network Architecture, Verizon)</a:t>
            </a:r>
          </a:p>
          <a:p>
            <a:pPr>
              <a:spcBef>
                <a:spcPts val="1542"/>
              </a:spcBef>
              <a:buSzPct val="50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  <a:tab pos="9193096" algn="l"/>
                <a:tab pos="9849745" algn="l"/>
              </a:tabLst>
            </a:pPr>
            <a:r>
              <a:rPr lang="en-US">
                <a:solidFill>
                  <a:srgbClr val="000000"/>
                </a:solidFill>
                <a:cs typeface="Arial" charset="0"/>
              </a:rPr>
              <a:t>Arne Josefsberg (GM, Windows Azure Infrastructure, Microsoft)</a:t>
            </a:r>
          </a:p>
          <a:p>
            <a:pPr>
              <a:spcBef>
                <a:spcPts val="1542"/>
              </a:spcBef>
              <a:buSzPct val="50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  <a:tab pos="9193096" algn="l"/>
                <a:tab pos="9849745" algn="l"/>
              </a:tabLst>
            </a:pPr>
            <a:r>
              <a:rPr lang="en-US">
                <a:solidFill>
                  <a:srgbClr val="000000"/>
                </a:solidFill>
                <a:cs typeface="Arial" charset="0"/>
              </a:rPr>
              <a:t>Bruno Orth (VP, Strategy and Architecture, Deutsche Telekom)</a:t>
            </a:r>
          </a:p>
          <a:p>
            <a:pPr>
              <a:spcBef>
                <a:spcPts val="1542"/>
              </a:spcBef>
              <a:buSzPct val="50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  <a:tab pos="9193096" algn="l"/>
                <a:tab pos="9849745" algn="l"/>
              </a:tabLst>
            </a:pPr>
            <a:r>
              <a:rPr lang="en-US">
                <a:solidFill>
                  <a:srgbClr val="000000"/>
                </a:solidFill>
                <a:cs typeface="Arial" charset="0"/>
              </a:rPr>
              <a:t>Nick McKeown (Professor, EE and CS, Stanford)</a:t>
            </a:r>
          </a:p>
          <a:p>
            <a:pPr>
              <a:spcBef>
                <a:spcPts val="1542"/>
              </a:spcBef>
              <a:buSzPct val="50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  <a:tab pos="9193096" algn="l"/>
                <a:tab pos="9849745" algn="l"/>
              </a:tabLst>
            </a:pPr>
            <a:r>
              <a:rPr lang="en-US">
                <a:solidFill>
                  <a:srgbClr val="000000"/>
                </a:solidFill>
                <a:cs typeface="Arial" charset="0"/>
              </a:rPr>
              <a:t>Scott Shenker (Professor, EECS, UC Berkeley and ICSI)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ONF Board Compostion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561" y="4562399"/>
            <a:ext cx="1447200" cy="72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00" y="1659054"/>
            <a:ext cx="1244160" cy="87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20" y="3940254"/>
            <a:ext cx="622080" cy="58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00" y="2757891"/>
            <a:ext cx="1094400" cy="7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60" y="2454018"/>
            <a:ext cx="449280" cy="44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60" y="3318109"/>
            <a:ext cx="973440" cy="57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7764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rial" charset="0"/>
              </a:rPr>
              <a:t>36 “Adopter” Member Companies</a:t>
            </a:r>
            <a:br>
              <a:rPr lang="en-US" dirty="0">
                <a:cs typeface="Arial" charset="0"/>
              </a:rPr>
            </a:b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AD96-2208-A84F-A174-D126DF5F2C9E}" type="slidenum">
              <a:rPr lang="en-US"/>
              <a:pPr/>
              <a:t>32</a:t>
            </a:fld>
            <a:endParaRPr lang="en-US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081" y="959060"/>
            <a:ext cx="2410916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Big Switch Networks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Broadcom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Brocade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Ciena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Cisco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Citrix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Comcast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CompTIA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Dell</a:t>
            </a:r>
          </a:p>
          <a:p>
            <a:pPr marL="413287" indent="-288004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162401" y="3814961"/>
            <a:ext cx="2750400" cy="215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Netronome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Nicira Networks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Nokia Siemens Networks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NTT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Plexxi Inc.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Pronto Systems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Riverbed Technology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Vello Systems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VMware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64480" y="3501439"/>
            <a:ext cx="2564805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IP Infusion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Ixia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Juniper Networks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Marvell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Mellanox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Metaswitch Networks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Midokura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NEC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Netgear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323520" y="1001336"/>
            <a:ext cx="2218556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Ericsson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Extreme Networks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Force10 Networks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Fujitsu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HP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Huawei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IBM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Infoblox</a:t>
            </a:r>
          </a:p>
          <a:p>
            <a:pPr marL="413287" indent="-288004">
              <a:buFont typeface="Arial" charset="0"/>
              <a:buChar char="•"/>
              <a:tabLst>
                <a:tab pos="656650" algn="l"/>
                <a:tab pos="1313299" algn="l"/>
                <a:tab pos="1969949" algn="l"/>
              </a:tabLst>
            </a:pPr>
            <a:r>
              <a:rPr lang="en-US" sz="2000">
                <a:solidFill>
                  <a:srgbClr val="000000"/>
                </a:solidFill>
                <a:cs typeface="Arial" charset="0"/>
              </a:rPr>
              <a:t>Intel</a:t>
            </a:r>
          </a:p>
        </p:txBody>
      </p:sp>
    </p:spTree>
    <p:extLst>
      <p:ext uri="{BB962C8B-B14F-4D97-AF65-F5344CB8AC3E}">
        <p14:creationId xmlns:p14="http://schemas.microsoft.com/office/powerpoint/2010/main" val="27579884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OpenFlow</a:t>
            </a:r>
            <a:r>
              <a:rPr lang="en-US" dirty="0"/>
              <a:t> </a:t>
            </a:r>
            <a:r>
              <a:rPr lang="en-US" dirty="0" err="1" smtClean="0"/>
              <a:t>Interop</a:t>
            </a:r>
            <a:r>
              <a:rPr lang="en-US" dirty="0" smtClean="0"/>
              <a:t>-fest at </a:t>
            </a:r>
            <a:r>
              <a:rPr lang="en-US" dirty="0" err="1"/>
              <a:t>Interop</a:t>
            </a:r>
            <a:endParaRPr lang="en-US" dirty="0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6481" y="1353953"/>
            <a:ext cx="7740000" cy="541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spcBef>
                <a:spcPts val="567"/>
              </a:spcBef>
              <a:buSzPct val="45000"/>
            </a:pPr>
            <a:endParaRPr lang="en-US" sz="2900" dirty="0"/>
          </a:p>
          <a:p>
            <a:pPr>
              <a:spcBef>
                <a:spcPts val="567"/>
              </a:spcBef>
              <a:buSzPct val="45000"/>
            </a:pPr>
            <a:r>
              <a:rPr lang="en-US" sz="2900" dirty="0"/>
              <a:t>	</a:t>
            </a:r>
          </a:p>
          <a:p>
            <a:pPr>
              <a:spcBef>
                <a:spcPts val="567"/>
              </a:spcBef>
              <a:buSzPct val="45000"/>
              <a:buFont typeface="Wingdings" charset="0"/>
              <a:buChar char=""/>
            </a:pPr>
            <a:r>
              <a:rPr lang="en-US" sz="2900" dirty="0"/>
              <a:t> </a:t>
            </a:r>
            <a:r>
              <a:rPr lang="en-US" sz="2900" dirty="0" err="1"/>
              <a:t>Interop</a:t>
            </a:r>
            <a:r>
              <a:rPr lang="en-US" sz="2900" dirty="0"/>
              <a:t>: 13,000 attendees, 350 vendors </a:t>
            </a:r>
          </a:p>
          <a:p>
            <a:pPr>
              <a:spcBef>
                <a:spcPts val="567"/>
              </a:spcBef>
              <a:buSzPct val="45000"/>
              <a:buFont typeface="Wingdings" charset="0"/>
              <a:buChar char=""/>
            </a:pPr>
            <a:r>
              <a:rPr lang="en-US" sz="2900" dirty="0"/>
              <a:t> 30′ x 40′ </a:t>
            </a:r>
            <a:r>
              <a:rPr lang="en-US" sz="2900" dirty="0" err="1"/>
              <a:t>OpenFlow</a:t>
            </a:r>
            <a:r>
              <a:rPr lang="en-US" sz="2900" dirty="0"/>
              <a:t> “</a:t>
            </a:r>
            <a:r>
              <a:rPr lang="en-US" sz="2900" dirty="0" err="1"/>
              <a:t>Interop</a:t>
            </a:r>
            <a:r>
              <a:rPr lang="en-US" sz="2900" dirty="0"/>
              <a:t> Labs” booth </a:t>
            </a:r>
          </a:p>
          <a:p>
            <a:pPr>
              <a:spcBef>
                <a:spcPts val="567"/>
              </a:spcBef>
              <a:buSzPct val="45000"/>
              <a:buFont typeface="Wingdings" charset="0"/>
              <a:buChar char=""/>
            </a:pPr>
            <a:r>
              <a:rPr lang="en-US" sz="2900" dirty="0"/>
              <a:t> 14 vendors </a:t>
            </a:r>
            <a:r>
              <a:rPr lang="en-US" sz="2900" dirty="0" smtClean="0"/>
              <a:t>with </a:t>
            </a:r>
            <a:r>
              <a:rPr lang="en-US" sz="2900" dirty="0" err="1" smtClean="0"/>
              <a:t>OpenFlow</a:t>
            </a:r>
            <a:r>
              <a:rPr lang="en-US" sz="2900" dirty="0" smtClean="0"/>
              <a:t> </a:t>
            </a:r>
            <a:r>
              <a:rPr lang="en-US" sz="2900" dirty="0" err="1" smtClean="0"/>
              <a:t>datapaths</a:t>
            </a:r>
            <a:endParaRPr lang="en-US" sz="2900" dirty="0"/>
          </a:p>
          <a:p>
            <a:pPr lvl="1">
              <a:spcAft>
                <a:spcPts val="1032"/>
              </a:spcAft>
              <a:buSzPct val="45000"/>
              <a:buFont typeface="Wingdings" charset="0"/>
              <a:buChar char=""/>
            </a:pPr>
            <a:r>
              <a:rPr lang="en-US" sz="2500" dirty="0"/>
              <a:t>Various stages of prototype</a:t>
            </a:r>
          </a:p>
          <a:p>
            <a:pPr lvl="1">
              <a:spcAft>
                <a:spcPts val="1032"/>
              </a:spcAft>
              <a:buSzPct val="45000"/>
              <a:buFont typeface="Wingdings" charset="0"/>
              <a:buChar char=""/>
            </a:pPr>
            <a:r>
              <a:rPr lang="en-US" sz="2500" dirty="0"/>
              <a:t>Few commercial products</a:t>
            </a:r>
          </a:p>
          <a:p>
            <a:pPr>
              <a:spcAft>
                <a:spcPts val="1293"/>
              </a:spcAft>
              <a:buSzPct val="45000"/>
              <a:buFont typeface="Wingdings" charset="0"/>
              <a:buChar char=""/>
            </a:pPr>
            <a:r>
              <a:rPr lang="en-US" sz="2900" dirty="0"/>
              <a:t> </a:t>
            </a:r>
            <a:r>
              <a:rPr lang="en-US" sz="2900" dirty="0" smtClean="0"/>
              <a:t>Inter-</a:t>
            </a:r>
            <a:r>
              <a:rPr lang="en-US" sz="2900" dirty="0"/>
              <a:t>operated under a single </a:t>
            </a:r>
            <a:r>
              <a:rPr lang="en-US" sz="2900" dirty="0" err="1"/>
              <a:t>FlowVisor</a:t>
            </a:r>
            <a:endParaRPr lang="en-US" sz="2900" dirty="0"/>
          </a:p>
          <a:p>
            <a:pPr lvl="1">
              <a:spcAft>
                <a:spcPts val="1032"/>
              </a:spcAft>
              <a:buSzPct val="45000"/>
              <a:buFont typeface="Wingdings" charset="0"/>
              <a:buChar char=""/>
            </a:pPr>
            <a:r>
              <a:rPr lang="en-US" sz="2500" dirty="0"/>
              <a:t>… for the most part, eventually </a:t>
            </a:r>
          </a:p>
          <a:p>
            <a:pPr lvl="1">
              <a:spcBef>
                <a:spcPts val="567"/>
              </a:spcBef>
              <a:buSzPct val="45000"/>
            </a:pPr>
            <a:endParaRPr lang="en-US" sz="25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60" y="1320619"/>
            <a:ext cx="4507200" cy="7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0511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rack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401" r="-11401"/>
          <a:stretch>
            <a:fillRect/>
          </a:stretch>
        </p:blipFill>
        <p:spPr>
          <a:xfrm>
            <a:off x="-1054100" y="-12700"/>
            <a:ext cx="11264900" cy="6884106"/>
          </a:xfrm>
        </p:spPr>
      </p:pic>
      <p:sp>
        <p:nvSpPr>
          <p:cNvPr id="6" name="TextBox 5"/>
          <p:cNvSpPr txBox="1"/>
          <p:nvPr/>
        </p:nvSpPr>
        <p:spPr>
          <a:xfrm>
            <a:off x="6553200" y="0"/>
            <a:ext cx="2590800" cy="6740308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en-US" sz="1800" b="1" dirty="0" smtClean="0">
              <a:latin typeface="Helvetica"/>
              <a:cs typeface="Helvetica"/>
            </a:endParaRPr>
          </a:p>
          <a:p>
            <a:pPr algn="r"/>
            <a:endParaRPr lang="en-US" sz="1800" b="1" dirty="0" smtClean="0">
              <a:latin typeface="Helvetica"/>
              <a:cs typeface="Helvetica"/>
            </a:endParaRPr>
          </a:p>
          <a:p>
            <a:pPr algn="r"/>
            <a:endParaRPr lang="en-US" sz="1800" b="1" dirty="0" smtClean="0">
              <a:latin typeface="Helvetica"/>
              <a:cs typeface="Helvetica"/>
            </a:endParaRPr>
          </a:p>
          <a:p>
            <a:pPr algn="r"/>
            <a:r>
              <a:rPr lang="en-US" sz="1800" b="1" dirty="0" smtClean="0">
                <a:latin typeface="Helvetica"/>
                <a:cs typeface="Helvetica"/>
              </a:rPr>
              <a:t>Rack 1 (controller):</a:t>
            </a:r>
          </a:p>
          <a:p>
            <a:pPr algn="r"/>
            <a:r>
              <a:rPr lang="en-US" sz="1800" dirty="0" smtClean="0">
                <a:latin typeface="Helvetica"/>
                <a:cs typeface="Helvetica"/>
              </a:rPr>
              <a:t>Big Switch Controller</a:t>
            </a:r>
          </a:p>
          <a:p>
            <a:pPr algn="r"/>
            <a:endParaRPr lang="en-US" sz="1800" dirty="0" smtClean="0">
              <a:latin typeface="Helvetica"/>
              <a:cs typeface="Helvetica"/>
            </a:endParaRPr>
          </a:p>
          <a:p>
            <a:pPr algn="r"/>
            <a:r>
              <a:rPr lang="en-US" sz="1800" b="1" dirty="0" smtClean="0">
                <a:latin typeface="Helvetica"/>
                <a:cs typeface="Helvetica"/>
              </a:rPr>
              <a:t>Rack 2 (switches):</a:t>
            </a:r>
          </a:p>
          <a:p>
            <a:pPr algn="r"/>
            <a:r>
              <a:rPr lang="en-US" sz="1800" dirty="0" smtClean="0">
                <a:latin typeface="Helvetica"/>
                <a:cs typeface="Helvetica"/>
              </a:rPr>
              <a:t>Brocade</a:t>
            </a:r>
          </a:p>
          <a:p>
            <a:pPr algn="r"/>
            <a:r>
              <a:rPr lang="en-US" sz="1800" dirty="0" smtClean="0">
                <a:latin typeface="Helvetica"/>
                <a:cs typeface="Helvetica"/>
              </a:rPr>
              <a:t>IBM (Blade)</a:t>
            </a:r>
          </a:p>
          <a:p>
            <a:pPr algn="r"/>
            <a:r>
              <a:rPr lang="en-US" sz="1800" dirty="0" smtClean="0">
                <a:latin typeface="Helvetica"/>
                <a:cs typeface="Helvetica"/>
              </a:rPr>
              <a:t>Dell</a:t>
            </a:r>
          </a:p>
          <a:p>
            <a:pPr algn="r"/>
            <a:r>
              <a:rPr lang="en-US" sz="1800" dirty="0" smtClean="0">
                <a:latin typeface="Helvetica"/>
                <a:cs typeface="Helvetica"/>
              </a:rPr>
              <a:t>Quanta (Pronto)</a:t>
            </a:r>
          </a:p>
          <a:p>
            <a:pPr algn="r"/>
            <a:r>
              <a:rPr lang="en-US" sz="1800" dirty="0" smtClean="0">
                <a:latin typeface="Helvetica"/>
                <a:cs typeface="Helvetica"/>
              </a:rPr>
              <a:t>Broadcom (Reference)</a:t>
            </a:r>
          </a:p>
          <a:p>
            <a:pPr algn="r"/>
            <a:r>
              <a:rPr lang="en-US" sz="1800" dirty="0" err="1" smtClean="0">
                <a:latin typeface="Helvetica"/>
                <a:cs typeface="Helvetica"/>
              </a:rPr>
              <a:t>Netgear</a:t>
            </a:r>
            <a:endParaRPr lang="en-US" sz="1800" dirty="0" smtClean="0">
              <a:latin typeface="Helvetica"/>
              <a:cs typeface="Helvetica"/>
            </a:endParaRPr>
          </a:p>
          <a:p>
            <a:pPr algn="r"/>
            <a:r>
              <a:rPr lang="en-US" sz="1800" dirty="0" smtClean="0">
                <a:latin typeface="Helvetica"/>
                <a:cs typeface="Helvetica"/>
              </a:rPr>
              <a:t>Extreme</a:t>
            </a:r>
          </a:p>
          <a:p>
            <a:pPr algn="r"/>
            <a:r>
              <a:rPr lang="en-US" sz="1800" dirty="0" smtClean="0">
                <a:latin typeface="Helvetica"/>
                <a:cs typeface="Helvetica"/>
              </a:rPr>
              <a:t>HP </a:t>
            </a:r>
            <a:r>
              <a:rPr lang="en-US" sz="1800" dirty="0" err="1" smtClean="0">
                <a:latin typeface="Helvetica"/>
                <a:cs typeface="Helvetica"/>
              </a:rPr>
              <a:t>Procurve</a:t>
            </a:r>
            <a:endParaRPr lang="en-US" sz="1800" dirty="0" smtClean="0">
              <a:latin typeface="Helvetica"/>
              <a:cs typeface="Helvetica"/>
            </a:endParaRPr>
          </a:p>
          <a:p>
            <a:pPr algn="r"/>
            <a:r>
              <a:rPr lang="en-US" sz="1800" dirty="0" smtClean="0">
                <a:latin typeface="Helvetica"/>
                <a:cs typeface="Helvetica"/>
              </a:rPr>
              <a:t>Juniper (MX240,480)</a:t>
            </a:r>
          </a:p>
          <a:p>
            <a:pPr algn="r"/>
            <a:endParaRPr lang="en-US" sz="1800" dirty="0" smtClean="0">
              <a:latin typeface="Helvetica"/>
              <a:cs typeface="Helvetica"/>
            </a:endParaRPr>
          </a:p>
          <a:p>
            <a:pPr algn="r"/>
            <a:r>
              <a:rPr lang="en-US" sz="1800" b="1" dirty="0" smtClean="0">
                <a:latin typeface="Helvetica"/>
                <a:cs typeface="Helvetica"/>
              </a:rPr>
              <a:t>Rack 3/4 (switches):</a:t>
            </a:r>
          </a:p>
          <a:p>
            <a:pPr algn="r"/>
            <a:r>
              <a:rPr lang="en-US" sz="1800" dirty="0" smtClean="0">
                <a:latin typeface="Helvetica"/>
                <a:cs typeface="Helvetica"/>
              </a:rPr>
              <a:t>Citrix (OVS)</a:t>
            </a:r>
          </a:p>
          <a:p>
            <a:pPr algn="r"/>
            <a:r>
              <a:rPr lang="en-US" sz="1800" dirty="0" smtClean="0">
                <a:latin typeface="Helvetica"/>
                <a:cs typeface="Helvetica"/>
              </a:rPr>
              <a:t>Fulcrum (</a:t>
            </a:r>
            <a:r>
              <a:rPr lang="en-US" sz="1800" dirty="0" err="1" smtClean="0">
                <a:latin typeface="Helvetica"/>
                <a:cs typeface="Helvetica"/>
              </a:rPr>
              <a:t>Reference)NEC</a:t>
            </a:r>
            <a:endParaRPr lang="en-US" sz="1800" dirty="0" smtClean="0">
              <a:latin typeface="Helvetica"/>
              <a:cs typeface="Helvetica"/>
            </a:endParaRPr>
          </a:p>
          <a:p>
            <a:pPr algn="r"/>
            <a:endParaRPr lang="en-US" sz="1800" dirty="0" smtClean="0">
              <a:latin typeface="Helvetica"/>
              <a:cs typeface="Helvetica"/>
            </a:endParaRPr>
          </a:p>
          <a:p>
            <a:pPr algn="r"/>
            <a:r>
              <a:rPr lang="en-US" sz="1800" b="1" dirty="0" smtClean="0">
                <a:latin typeface="Helvetica"/>
                <a:cs typeface="Helvetica"/>
              </a:rPr>
              <a:t>Upstairs:</a:t>
            </a:r>
          </a:p>
          <a:p>
            <a:pPr algn="r"/>
            <a:r>
              <a:rPr lang="en-US" sz="1800" dirty="0" smtClean="0">
                <a:latin typeface="Helvetica"/>
                <a:cs typeface="Helvetica"/>
              </a:rPr>
              <a:t>Marvell (Reference)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28600"/>
            <a:ext cx="2247900" cy="2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7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OpenFlow Demos @ Interop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  <a:ln/>
        </p:spPr>
        <p:txBody>
          <a:bodyPr tIns="16001">
            <a:noAutofit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NEC (Programmable Flow Demo)</a:t>
            </a:r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Winner of “The Best of </a:t>
            </a:r>
            <a:r>
              <a:rPr lang="en-US" sz="2400" dirty="0" err="1"/>
              <a:t>Interop</a:t>
            </a:r>
            <a:r>
              <a:rPr lang="en-US" sz="2400" dirty="0"/>
              <a:t> 2011” </a:t>
            </a:r>
            <a:endParaRPr lang="en-US" sz="2400" dirty="0" smtClean="0"/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C</a:t>
            </a:r>
            <a:r>
              <a:rPr lang="en-US" sz="2400" dirty="0" smtClean="0"/>
              <a:t>ategory</a:t>
            </a:r>
            <a:r>
              <a:rPr lang="en-US" sz="2400" dirty="0"/>
              <a:t>: </a:t>
            </a:r>
            <a:r>
              <a:rPr lang="en-US" sz="2400" dirty="0" smtClean="0"/>
              <a:t>infrastructure</a:t>
            </a:r>
            <a:endParaRPr lang="en-US" sz="2400" dirty="0"/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 smtClean="0"/>
              <a:t>HP: Per</a:t>
            </a:r>
            <a:r>
              <a:rPr lang="en-US" sz="2400" dirty="0"/>
              <a:t>-flow </a:t>
            </a:r>
            <a:r>
              <a:rPr lang="en-US" sz="2400" dirty="0" err="1"/>
              <a:t>QoS</a:t>
            </a:r>
            <a:r>
              <a:rPr lang="en-US" sz="2400" dirty="0"/>
              <a:t> demo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Pronto: </a:t>
            </a:r>
            <a:r>
              <a:rPr lang="en-US" sz="2400" dirty="0" err="1"/>
              <a:t>OpenFlow</a:t>
            </a:r>
            <a:r>
              <a:rPr lang="en-US" sz="2400" dirty="0"/>
              <a:t>-enabled switches: </a:t>
            </a:r>
          </a:p>
          <a:p>
            <a:pPr marL="783372" lvl="1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48 X10GE, 48X10GE+4X40GE, 16X40GE 1U models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Brocade - Service provider group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Big Switch Networks: big virtual switch controller demo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Juniper Networks: bandwidth calendar application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/>
              <a:t>… plus standard Stanford demos </a:t>
            </a:r>
          </a:p>
        </p:txBody>
      </p:sp>
    </p:spTree>
    <p:extLst>
      <p:ext uri="{BB962C8B-B14F-4D97-AF65-F5344CB8AC3E}">
        <p14:creationId xmlns:p14="http://schemas.microsoft.com/office/powerpoint/2010/main" val="38845799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Deployments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222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i="1" dirty="0" smtClean="0"/>
              <a:t>public</a:t>
            </a:r>
            <a:r>
              <a:rPr lang="en-US" dirty="0" smtClean="0"/>
              <a:t> deployments are R&amp;E Networks</a:t>
            </a:r>
          </a:p>
          <a:p>
            <a:pPr lvl="1"/>
            <a:r>
              <a:rPr lang="en-US" dirty="0" err="1" smtClean="0"/>
              <a:t>OpenFlow</a:t>
            </a:r>
            <a:r>
              <a:rPr lang="en-US" dirty="0" smtClean="0"/>
              <a:t> did start in the R&amp;E community</a:t>
            </a:r>
          </a:p>
          <a:p>
            <a:r>
              <a:rPr lang="en-US" dirty="0" smtClean="0"/>
              <a:t>Many interesting private deployments</a:t>
            </a:r>
          </a:p>
          <a:p>
            <a:pPr lvl="1"/>
            <a:r>
              <a:rPr lang="en-US" dirty="0" smtClean="0"/>
              <a:t>Details are scarce and non-public</a:t>
            </a:r>
          </a:p>
          <a:p>
            <a:pPr lvl="1"/>
            <a:r>
              <a:rPr lang="en-US" dirty="0" smtClean="0"/>
              <a:t>Best bet is to talk to ONF member operators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7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2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70+ World-wide </a:t>
            </a:r>
            <a:r>
              <a:rPr lang="en-US" dirty="0" smtClean="0"/>
              <a:t> Public Deployments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" y="1866436"/>
            <a:ext cx="8294400" cy="453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7148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16.04.2009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IR-BC-detecon-V40.ppt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05280" y="224664"/>
            <a:ext cx="8533440" cy="1163642"/>
          </a:xfrm>
          <a:ln/>
        </p:spPr>
        <p:txBody>
          <a:bodyPr tIns="32002"/>
          <a:lstStyle/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NSF GENI: 9+ Sites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1" y="1461754"/>
            <a:ext cx="9214560" cy="475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5417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People’s </a:t>
            </a:r>
            <a:r>
              <a:rPr lang="en-US" dirty="0"/>
              <a:t>I</a:t>
            </a:r>
            <a:r>
              <a:rPr lang="en-US" dirty="0" smtClean="0"/>
              <a:t>deas in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is a much larger movement</a:t>
            </a:r>
          </a:p>
          <a:p>
            <a:pPr lvl="1"/>
            <a:r>
              <a:rPr lang="en-US" dirty="0" smtClean="0"/>
              <a:t>Scott </a:t>
            </a:r>
            <a:r>
              <a:rPr lang="en-US" dirty="0" err="1" smtClean="0"/>
              <a:t>Shenkar</a:t>
            </a:r>
            <a:r>
              <a:rPr lang="en-US" dirty="0" smtClean="0"/>
              <a:t>, Nick </a:t>
            </a:r>
            <a:r>
              <a:rPr lang="en-US" dirty="0" err="1" smtClean="0"/>
              <a:t>McKeown</a:t>
            </a:r>
            <a:r>
              <a:rPr lang="en-US" dirty="0" smtClean="0"/>
              <a:t>, Guru </a:t>
            </a:r>
            <a:r>
              <a:rPr lang="en-US" dirty="0" err="1" smtClean="0"/>
              <a:t>Parulkar</a:t>
            </a:r>
            <a:endParaRPr lang="en-US" dirty="0" smtClean="0"/>
          </a:p>
          <a:p>
            <a:pPr lvl="1"/>
            <a:r>
              <a:rPr lang="en-US" dirty="0"/>
              <a:t>Martin </a:t>
            </a:r>
            <a:r>
              <a:rPr lang="en-US" dirty="0" err="1" smtClean="0"/>
              <a:t>Cassado</a:t>
            </a:r>
            <a:r>
              <a:rPr lang="en-US" dirty="0" smtClean="0"/>
              <a:t>, Guido </a:t>
            </a:r>
            <a:r>
              <a:rPr lang="en-US" dirty="0" err="1" smtClean="0"/>
              <a:t>Appenzeller</a:t>
            </a:r>
            <a:endParaRPr lang="en-US" dirty="0"/>
          </a:p>
          <a:p>
            <a:pPr lvl="1"/>
            <a:r>
              <a:rPr lang="en-US" dirty="0" smtClean="0"/>
              <a:t> Jean </a:t>
            </a:r>
            <a:r>
              <a:rPr lang="en-US" dirty="0" err="1" smtClean="0"/>
              <a:t>Tourrilhes</a:t>
            </a:r>
            <a:r>
              <a:rPr lang="en-US" dirty="0" smtClean="0"/>
              <a:t>, Dan Pitt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any more in the ONF WGs</a:t>
            </a:r>
          </a:p>
          <a:p>
            <a:r>
              <a:rPr lang="en-US" dirty="0" smtClean="0"/>
              <a:t>About Me:</a:t>
            </a:r>
          </a:p>
          <a:p>
            <a:pPr lvl="1"/>
            <a:r>
              <a:rPr lang="en-US" dirty="0" smtClean="0"/>
              <a:t>Three years working “in the trenches” on </a:t>
            </a:r>
            <a:r>
              <a:rPr lang="en-US" dirty="0" err="1" smtClean="0"/>
              <a:t>OpenFlow</a:t>
            </a:r>
            <a:endParaRPr lang="en-US" dirty="0" smtClean="0"/>
          </a:p>
          <a:p>
            <a:pPr lvl="1"/>
            <a:r>
              <a:rPr lang="en-US" dirty="0" smtClean="0"/>
              <a:t>Currently at </a:t>
            </a:r>
            <a:r>
              <a:rPr lang="en-US" dirty="0" err="1" smtClean="0"/>
              <a:t>OpenFlow</a:t>
            </a:r>
            <a:r>
              <a:rPr lang="en-US" dirty="0" smtClean="0"/>
              <a:t> startup, Big Switch Networks</a:t>
            </a:r>
          </a:p>
          <a:p>
            <a:pPr lvl="1"/>
            <a:r>
              <a:rPr lang="en-US" dirty="0" smtClean="0"/>
              <a:t>Wearing my “</a:t>
            </a:r>
            <a:r>
              <a:rPr lang="en-US" dirty="0" err="1" smtClean="0"/>
              <a:t>OpenFlow</a:t>
            </a:r>
            <a:r>
              <a:rPr lang="en-US" dirty="0" smtClean="0"/>
              <a:t> Evangelist” hat </a:t>
            </a:r>
          </a:p>
        </p:txBody>
      </p:sp>
    </p:spTree>
    <p:extLst>
      <p:ext uri="{BB962C8B-B14F-4D97-AF65-F5344CB8AC3E}">
        <p14:creationId xmlns:p14="http://schemas.microsoft.com/office/powerpoint/2010/main" val="247281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2002"/>
          <a:lstStyle/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Planned: 34 POPs in Internet2</a:t>
            </a:r>
            <a:endParaRPr lang="en-US" dirty="0"/>
          </a:p>
        </p:txBody>
      </p:sp>
      <p:pic>
        <p:nvPicPr>
          <p:cNvPr id="7" name="Picture 6" descr="OS3Emap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1" y="1159710"/>
            <a:ext cx="7419474" cy="55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6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OFELIA - Aim and Partners.</a:t>
            </a:r>
            <a:r>
              <a:rPr lang="en-US" sz="4000" dirty="0"/>
              <a:t>	</a:t>
            </a:r>
            <a:r>
              <a:rPr lang="en-US" sz="1200" dirty="0"/>
              <a:t>	</a:t>
            </a:r>
            <a:r>
              <a:rPr lang="en-US" sz="1000" dirty="0">
                <a:latin typeface="Arial Narrow" charset="0"/>
              </a:rPr>
              <a:t/>
            </a:r>
            <a:br>
              <a:rPr lang="en-US" sz="1000" dirty="0">
                <a:latin typeface="Arial Narrow" charset="0"/>
              </a:rPr>
            </a:br>
            <a:r>
              <a:rPr lang="en-US" sz="1000" dirty="0">
                <a:latin typeface="Arial Narrow" charset="0"/>
              </a:rPr>
              <a:t/>
            </a:r>
            <a:br>
              <a:rPr lang="en-US" sz="1000" dirty="0">
                <a:latin typeface="Arial Narrow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AB09-15D8-1746-9174-E90202F8B83A}" type="datetime1">
              <a:rPr lang="en-US"/>
              <a:pPr/>
              <a:t>10/11/11</a:t>
            </a:fld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DD63-B496-5442-971A-BCF1FA8D315F}" type="slidenum">
              <a:rPr lang="en-US"/>
              <a:pPr/>
              <a:t>41</a:t>
            </a:fld>
            <a:endParaRPr lang="en-US"/>
          </a:p>
        </p:txBody>
      </p:sp>
      <p:sp>
        <p:nvSpPr>
          <p:cNvPr id="23553" name="AutoShape 1"/>
          <p:cNvSpPr>
            <a:spLocks noChangeArrowheads="1"/>
          </p:cNvSpPr>
          <p:nvPr/>
        </p:nvSpPr>
        <p:spPr bwMode="auto">
          <a:xfrm>
            <a:off x="4648320" y="1219808"/>
            <a:ext cx="4190400" cy="4572480"/>
          </a:xfrm>
          <a:prstGeom prst="roundRect">
            <a:avLst>
              <a:gd name="adj" fmla="val 2259"/>
            </a:avLst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9360">
            <a:solidFill>
              <a:srgbClr val="C0C0C0"/>
            </a:solidFill>
            <a:miter lim="800000"/>
            <a:headEnd/>
            <a:tailEnd/>
          </a:ln>
          <a:effectLst>
            <a:outerShdw blurRad="63500" dist="114543" dir="1167601" algn="ctr" rotWithShape="0">
              <a:srgbClr val="808080">
                <a:alpha val="50027"/>
              </a:srgbClr>
            </a:outerShdw>
          </a:effectLst>
        </p:spPr>
        <p:txBody>
          <a:bodyPr lIns="81639" tIns="97967" rIns="0" bIns="32656"/>
          <a:lstStyle/>
          <a:p>
            <a:pPr>
              <a:lnSpc>
                <a:spcPct val="90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de-DE" sz="1500">
              <a:solidFill>
                <a:srgbClr val="000000"/>
              </a:solidFill>
              <a:latin typeface="Arial Narrow" charset="0"/>
              <a:cs typeface="MS PGothic" charset="0"/>
            </a:endParaRPr>
          </a:p>
          <a:p>
            <a:pPr>
              <a:lnSpc>
                <a:spcPct val="90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sz="1500">
                <a:solidFill>
                  <a:srgbClr val="000000"/>
                </a:solidFill>
                <a:latin typeface="Arial Narrow" charset="0"/>
                <a:cs typeface="MS PGothic" charset="0"/>
              </a:rPr>
              <a:t>Partners with complementary </a:t>
            </a:r>
            <a:br>
              <a:rPr lang="de-DE" sz="1500">
                <a:solidFill>
                  <a:srgbClr val="000000"/>
                </a:solidFill>
                <a:latin typeface="Arial Narrow" charset="0"/>
                <a:cs typeface="MS PGothic" charset="0"/>
              </a:rPr>
            </a:br>
            <a:r>
              <a:rPr lang="de-DE" sz="1500">
                <a:solidFill>
                  <a:srgbClr val="000000"/>
                </a:solidFill>
                <a:latin typeface="Arial Narrow" charset="0"/>
                <a:cs typeface="MS PGothic" charset="0"/>
              </a:rPr>
              <a:t>technological strengths and </a:t>
            </a:r>
            <a:br>
              <a:rPr lang="de-DE" sz="1500">
                <a:solidFill>
                  <a:srgbClr val="000000"/>
                </a:solidFill>
                <a:latin typeface="Arial Narrow" charset="0"/>
                <a:cs typeface="MS PGothic" charset="0"/>
              </a:rPr>
            </a:br>
            <a:r>
              <a:rPr lang="de-DE" sz="1500">
                <a:solidFill>
                  <a:srgbClr val="000000"/>
                </a:solidFill>
                <a:latin typeface="Arial Narrow" charset="0"/>
                <a:cs typeface="MS PGothic" charset="0"/>
              </a:rPr>
              <a:t>user groups from five </a:t>
            </a:r>
            <a:br>
              <a:rPr lang="de-DE" sz="1500">
                <a:solidFill>
                  <a:srgbClr val="000000"/>
                </a:solidFill>
                <a:latin typeface="Arial Narrow" charset="0"/>
                <a:cs typeface="MS PGothic" charset="0"/>
              </a:rPr>
            </a:br>
            <a:r>
              <a:rPr lang="de-DE" sz="1500">
                <a:solidFill>
                  <a:srgbClr val="000000"/>
                </a:solidFill>
                <a:latin typeface="Arial Narrow" charset="0"/>
                <a:cs typeface="MS PGothic" charset="0"/>
              </a:rPr>
              <a:t>countries with strong </a:t>
            </a:r>
            <a:br>
              <a:rPr lang="de-DE" sz="1500">
                <a:solidFill>
                  <a:srgbClr val="000000"/>
                </a:solidFill>
                <a:latin typeface="Arial Narrow" charset="0"/>
                <a:cs typeface="MS PGothic" charset="0"/>
              </a:rPr>
            </a:br>
            <a:r>
              <a:rPr lang="de-DE" sz="1500">
                <a:solidFill>
                  <a:srgbClr val="000000"/>
                </a:solidFill>
                <a:latin typeface="Arial Narrow" charset="0"/>
                <a:cs typeface="MS PGothic" charset="0"/>
              </a:rPr>
              <a:t>research communities</a:t>
            </a:r>
          </a:p>
          <a:p>
            <a:pPr>
              <a:lnSpc>
                <a:spcPct val="90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de-DE" sz="1500">
                <a:solidFill>
                  <a:srgbClr val="000000"/>
                </a:solidFill>
                <a:latin typeface="Arial Narrow" charset="0"/>
                <a:cs typeface="MS PGothic" charset="0"/>
              </a:rPr>
              <a:t>in networking.</a:t>
            </a:r>
            <a:r>
              <a:rPr lang="de-DE">
                <a:solidFill>
                  <a:srgbClr val="000000"/>
                </a:solidFill>
                <a:latin typeface="Arial Narrow" charset="0"/>
                <a:cs typeface="MS PGothic" charset="0"/>
              </a:rPr>
              <a:t> 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6929280" y="1356622"/>
            <a:ext cx="1815840" cy="1816031"/>
            <a:chOff x="4812" y="942"/>
            <a:chExt cx="1261" cy="1261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" y="942"/>
              <a:ext cx="1261" cy="1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4812" y="942"/>
              <a:ext cx="1261" cy="1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8" name="Rectangle 6" hidden="1"/>
          <p:cNvSpPr>
            <a:spLocks noChangeArrowheads="1"/>
          </p:cNvSpPr>
          <p:nvPr/>
        </p:nvSpPr>
        <p:spPr bwMode="auto">
          <a:xfrm>
            <a:off x="0" y="0"/>
            <a:ext cx="158400" cy="15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228961" y="1523681"/>
            <a:ext cx="4125600" cy="4697773"/>
          </a:xfrm>
          <a:prstGeom prst="roundRect">
            <a:avLst>
              <a:gd name="adj" fmla="val 2259"/>
            </a:avLst>
          </a:pr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9360">
            <a:solidFill>
              <a:srgbClr val="C0C0C0"/>
            </a:solidFill>
            <a:miter lim="800000"/>
            <a:headEnd/>
            <a:tailEnd/>
          </a:ln>
          <a:effectLst>
            <a:outerShdw blurRad="63500" dist="114543" dir="1167601" algn="ctr" rotWithShape="0">
              <a:srgbClr val="808080">
                <a:alpha val="50027"/>
              </a:srgbClr>
            </a:outerShdw>
          </a:effectLst>
        </p:spPr>
        <p:txBody>
          <a:bodyPr lIns="81639" tIns="97967" rIns="0" bIns="32656"/>
          <a:lstStyle/>
          <a:p>
            <a:pPr marL="162723" indent="-162723">
              <a:buClr>
                <a:srgbClr val="70A5F4"/>
              </a:buClr>
              <a:buFont typeface="Wingdings" charset="0"/>
              <a:buChar char="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500">
                <a:solidFill>
                  <a:srgbClr val="000000"/>
                </a:solidFill>
                <a:latin typeface="Arial Narrow" charset="0"/>
                <a:cs typeface="MS PGothic" charset="0"/>
              </a:rPr>
              <a:t>5 OpenFlow-enabed islands at academic institutions:</a:t>
            </a:r>
          </a:p>
          <a:p>
            <a:pPr marL="328325" lvl="2" indent="-169923">
              <a:buClr>
                <a:srgbClr val="70A5F4"/>
              </a:buClr>
              <a:buFont typeface="Wingdings" charset="0"/>
              <a:buChar char="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500">
                <a:solidFill>
                  <a:srgbClr val="000000"/>
                </a:solidFill>
                <a:latin typeface="Arial Narrow" charset="0"/>
                <a:cs typeface="MS PGothic" charset="0"/>
              </a:rPr>
              <a:t>Berlin (TUB) – partial replacement of existing campus network with OF-switches</a:t>
            </a:r>
          </a:p>
          <a:p>
            <a:pPr marL="328325" lvl="2" indent="-169923">
              <a:buClr>
                <a:srgbClr val="70A5F4"/>
              </a:buClr>
              <a:buFont typeface="Wingdings" charset="0"/>
              <a:buChar char="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500">
                <a:solidFill>
                  <a:srgbClr val="000000"/>
                </a:solidFill>
                <a:latin typeface="Arial Narrow" charset="0"/>
                <a:cs typeface="MS PGothic" charset="0"/>
              </a:rPr>
              <a:t>Ghent (IBBT) – central hub, large-scale emulation wall</a:t>
            </a:r>
          </a:p>
          <a:p>
            <a:pPr marL="328325" lvl="2" indent="-169923">
              <a:buClr>
                <a:srgbClr val="70A5F4"/>
              </a:buClr>
              <a:buFont typeface="Wingdings" charset="0"/>
              <a:buChar char="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500">
                <a:solidFill>
                  <a:srgbClr val="000000"/>
                </a:solidFill>
                <a:latin typeface="Arial Narrow" charset="0"/>
                <a:cs typeface="MS PGothic" charset="0"/>
              </a:rPr>
              <a:t>Zürich (ETH) – connection to OneLab and GpENI</a:t>
            </a:r>
          </a:p>
          <a:p>
            <a:pPr marL="328325" lvl="2" indent="-169923">
              <a:buClr>
                <a:srgbClr val="70A5F4"/>
              </a:buClr>
              <a:buFont typeface="Wingdings" charset="0"/>
              <a:buChar char="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500">
                <a:solidFill>
                  <a:srgbClr val="000000"/>
                </a:solidFill>
                <a:latin typeface="Arial Narrow" charset="0"/>
                <a:cs typeface="MS PGothic" charset="0"/>
              </a:rPr>
              <a:t>Barcelona (i2CAT) – experience with facility projects (IaaS, FEDERICA)</a:t>
            </a:r>
          </a:p>
          <a:p>
            <a:pPr marL="328325" lvl="2" indent="-169923">
              <a:buClr>
                <a:srgbClr val="70A5F4"/>
              </a:buClr>
              <a:buFont typeface="Wingdings" charset="0"/>
              <a:buChar char="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500">
                <a:solidFill>
                  <a:srgbClr val="000000"/>
                </a:solidFill>
                <a:latin typeface="Arial Narrow" charset="0"/>
                <a:cs typeface="MS PGothic" charset="0"/>
              </a:rPr>
              <a:t>Essex (UEssex) – national hub for UK optical community;  L2 (Extreme) switches, FPGA testbed</a:t>
            </a:r>
          </a:p>
          <a:p>
            <a:pPr marL="162723" indent="-162723">
              <a:buClr>
                <a:srgbClr val="70A5F4"/>
              </a:buClr>
              <a:buFont typeface="Wingdings" charset="0"/>
              <a:buChar char="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>
                <a:solidFill>
                  <a:srgbClr val="000000"/>
                </a:solidFill>
                <a:latin typeface="Arial Narrow" charset="0"/>
                <a:cs typeface="MS PGothic" charset="0"/>
              </a:rPr>
              <a:t>NEC  provides homogeneous L2 hardware platform (OF-enabled Ethernet switches)</a:t>
            </a:r>
          </a:p>
          <a:p>
            <a:pPr marL="162723" indent="-162723">
              <a:buClr>
                <a:srgbClr val="70A5F4"/>
              </a:buClr>
              <a:buFont typeface="Wingdings" charset="0"/>
              <a:buChar char="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>
                <a:solidFill>
                  <a:srgbClr val="000000"/>
                </a:solidFill>
                <a:latin typeface="Arial Narrow" charset="0"/>
                <a:cs typeface="MS PGothic" charset="0"/>
              </a:rPr>
              <a:t>ADVA as major vendor of optical access and data center equipment</a:t>
            </a:r>
          </a:p>
          <a:p>
            <a:pPr marL="162723" lvl="1" indent="-162723">
              <a:buClr>
                <a:srgbClr val="70A5F4"/>
              </a:buClr>
              <a:buFont typeface="Wingdings" charset="0"/>
              <a:buChar char="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>
                <a:solidFill>
                  <a:srgbClr val="000000"/>
                </a:solidFill>
                <a:latin typeface="Arial Narrow" charset="0"/>
                <a:cs typeface="MS PGothic" charset="0"/>
              </a:rPr>
              <a:t>Different external vendors (HP, Extreme, Juniper)</a:t>
            </a:r>
          </a:p>
          <a:p>
            <a:pPr marL="162723" indent="-162723">
              <a:buClr>
                <a:srgbClr val="70A5F4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1300">
              <a:solidFill>
                <a:srgbClr val="000000"/>
              </a:solidFill>
              <a:latin typeface="Arial Narrow" charset="0"/>
              <a:cs typeface="MS PGothic" charset="0"/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228960" y="1219808"/>
            <a:ext cx="4266720" cy="419084"/>
          </a:xfrm>
          <a:custGeom>
            <a:avLst/>
            <a:gdLst>
              <a:gd name="T0" fmla="*/ 7208968 w 3959225"/>
              <a:gd name="T1" fmla="*/ 603028 h 360362"/>
              <a:gd name="T2" fmla="*/ 3604484 w 3959225"/>
              <a:gd name="T3" fmla="*/ 1206058 h 360362"/>
              <a:gd name="T4" fmla="*/ 0 w 3959225"/>
              <a:gd name="T5" fmla="*/ 603028 h 360362"/>
              <a:gd name="T6" fmla="*/ 3604484 w 3959225"/>
              <a:gd name="T7" fmla="*/ 0 h 360362"/>
              <a:gd name="T8" fmla="*/ 17591 w 3959225"/>
              <a:gd name="T9" fmla="*/ 17591 h 360362"/>
              <a:gd name="T10" fmla="*/ 3941635 w 3959225"/>
              <a:gd name="T11" fmla="*/ 360362 h 360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959225" h="360362">
                <a:moveTo>
                  <a:pt x="60062" y="0"/>
                </a:moveTo>
                <a:lnTo>
                  <a:pt x="3899163" y="0"/>
                </a:lnTo>
                <a:lnTo>
                  <a:pt x="3899162" y="0"/>
                </a:lnTo>
                <a:cubicBezTo>
                  <a:pt x="3932334" y="0"/>
                  <a:pt x="3959225" y="26890"/>
                  <a:pt x="3959225" y="60062"/>
                </a:cubicBezTo>
                <a:lnTo>
                  <a:pt x="3959225" y="360362"/>
                </a:lnTo>
                <a:lnTo>
                  <a:pt x="0" y="360362"/>
                </a:lnTo>
                <a:lnTo>
                  <a:pt x="0" y="60062"/>
                </a:lnTo>
                <a:cubicBezTo>
                  <a:pt x="0" y="26890"/>
                  <a:pt x="26890" y="0"/>
                  <a:pt x="60061" y="0"/>
                </a:cubicBezTo>
                <a:close/>
              </a:path>
            </a:pathLst>
          </a:custGeom>
          <a:gradFill rotWithShape="0">
            <a:gsLst>
              <a:gs pos="0">
                <a:srgbClr val="70A5F4"/>
              </a:gs>
              <a:gs pos="100000">
                <a:srgbClr val="DDEAFC"/>
              </a:gs>
            </a:gsLst>
            <a:lin ang="5400000" scaled="1"/>
          </a:gradFill>
          <a:ln w="9360">
            <a:solidFill>
              <a:srgbClr val="70A5F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42452" rIns="0" bIns="42452" anchor="ctr"/>
          <a:lstStyle/>
          <a:p>
            <a:pPr algn="ctr">
              <a:lnSpc>
                <a:spcPct val="90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b="1">
                <a:solidFill>
                  <a:srgbClr val="000000"/>
                </a:solidFill>
                <a:latin typeface="Arial Narrow" charset="0"/>
              </a:rPr>
              <a:t>Federation of five islands</a:t>
            </a: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01" y="3207217"/>
            <a:ext cx="4108320" cy="258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4485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Conslusion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604329"/>
            <a:ext cx="8228160" cy="45263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25602" rIns="0" bIns="0" anchor="ctr">
            <a:normAutofit fontScale="77500" lnSpcReduction="20000"/>
          </a:bodyPr>
          <a:lstStyle/>
          <a:p>
            <a:pPr marL="0" indent="0">
              <a:spcAft>
                <a:spcPct val="0"/>
              </a:spcAft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 Networking needs better abstractions to reduce complexity </a:t>
            </a:r>
          </a:p>
          <a:p>
            <a:pPr marL="0" indent="0">
              <a:spcAft>
                <a:spcPct val="0"/>
              </a:spcAft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 </a:t>
            </a:r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/>
              <a:t>is an </a:t>
            </a:r>
            <a:r>
              <a:rPr lang="en-US" dirty="0" smtClean="0"/>
              <a:t>abstraction and API</a:t>
            </a:r>
          </a:p>
          <a:p>
            <a:pPr marL="400050" lvl="1" indent="0">
              <a:spcAft>
                <a:spcPct val="0"/>
              </a:spcAft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 </a:t>
            </a:r>
            <a:r>
              <a:rPr lang="en-US" dirty="0" smtClean="0"/>
              <a:t>Time will tell if it is the right answer</a:t>
            </a:r>
          </a:p>
          <a:p>
            <a:pPr marL="400050" lvl="1" indent="0">
              <a:spcAft>
                <a:spcPct val="0"/>
              </a:spcAft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 … but is probably asking the right questions</a:t>
            </a:r>
          </a:p>
          <a:p>
            <a:pPr marL="0" indent="0">
              <a:spcAft>
                <a:spcPct val="0"/>
              </a:spcAft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 </a:t>
            </a:r>
            <a:r>
              <a:rPr lang="en-US" dirty="0" smtClean="0"/>
              <a:t>Lots of use cases for operator community</a:t>
            </a:r>
            <a:endParaRPr lang="en-US" dirty="0"/>
          </a:p>
          <a:p>
            <a:pPr marL="0" indent="0">
              <a:spcAft>
                <a:spcPct val="0"/>
              </a:spcAft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 It's on it's way to wide-spread adoption</a:t>
            </a:r>
          </a:p>
          <a:p>
            <a:pPr marL="391686" lvl="1" indent="-195843">
              <a:spcAft>
                <a:spcPct val="0"/>
              </a:spcAft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/>
              <a:t> Newly formed ONF </a:t>
            </a:r>
          </a:p>
          <a:p>
            <a:pPr marL="391686" lvl="1" indent="-195843">
              <a:spcAft>
                <a:spcPct val="0"/>
              </a:spcAft>
              <a:buSzPct val="45000"/>
              <a:buFont typeface="Wingdings" charset="0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 smtClean="0"/>
              <a:t>More deployments than I can count</a:t>
            </a:r>
          </a:p>
          <a:p>
            <a:pPr marL="0" indent="0" algn="ctr"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http://www.openflow.org</a:t>
            </a:r>
          </a:p>
          <a:p>
            <a:pPr marL="0" indent="0" algn="ctr"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Thanks you!</a:t>
            </a:r>
          </a:p>
        </p:txBody>
      </p:sp>
    </p:spTree>
    <p:extLst>
      <p:ext uri="{BB962C8B-B14F-4D97-AF65-F5344CB8AC3E}">
        <p14:creationId xmlns:p14="http://schemas.microsoft.com/office/powerpoint/2010/main" val="26462508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Don’t All of </a:t>
            </a:r>
            <a:r>
              <a:rPr lang="en-US" sz="3600" dirty="0"/>
              <a:t>O</a:t>
            </a:r>
            <a:r>
              <a:rPr lang="en-US" sz="3600" dirty="0" smtClean="0"/>
              <a:t>ur </a:t>
            </a:r>
            <a:r>
              <a:rPr lang="en-US" sz="3600" dirty="0"/>
              <a:t>P</a:t>
            </a:r>
            <a:r>
              <a:rPr lang="en-US" sz="3600" dirty="0" smtClean="0"/>
              <a:t>roblems </a:t>
            </a:r>
            <a:r>
              <a:rPr lang="en-US" sz="3600" dirty="0"/>
              <a:t>H</a:t>
            </a:r>
            <a:r>
              <a:rPr lang="en-US" sz="3600" dirty="0" smtClean="0"/>
              <a:t>ave Solutions?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940663"/>
              </p:ext>
            </p:extLst>
          </p:nvPr>
        </p:nvGraphicFramePr>
        <p:xfrm>
          <a:off x="820068" y="1417638"/>
          <a:ext cx="7503224" cy="371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806"/>
                <a:gridCol w="1875806"/>
                <a:gridCol w="1875806"/>
                <a:gridCol w="1875806"/>
              </a:tblGrid>
              <a:tr h="7620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Problem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Optical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L3</a:t>
                      </a:r>
                      <a:endParaRPr lang="en-US" sz="2400" dirty="0"/>
                    </a:p>
                  </a:txBody>
                  <a:tcPr/>
                </a:tc>
              </a:tr>
              <a:tr h="739412">
                <a:tc>
                  <a:txBody>
                    <a:bodyPr/>
                    <a:lstStyle/>
                    <a:p>
                      <a:r>
                        <a:rPr lang="en-US" dirty="0" smtClean="0"/>
                        <a:t>Virtualization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WDM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Vlans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QinQ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MPLS</a:t>
                      </a:r>
                      <a:r>
                        <a:rPr lang="en-US" dirty="0" smtClean="0"/>
                        <a:t>, VRF</a:t>
                      </a:r>
                      <a:endParaRPr lang="en-US" dirty="0"/>
                    </a:p>
                  </a:txBody>
                  <a:tcPr/>
                </a:tc>
              </a:tr>
              <a:tr h="739412">
                <a:tc>
                  <a:txBody>
                    <a:bodyPr/>
                    <a:lstStyle/>
                    <a:p>
                      <a:r>
                        <a:rPr lang="en-US" dirty="0" smtClean="0"/>
                        <a:t>Load balancing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u="none" dirty="0" smtClean="0"/>
                        <a:t>proprietary</a:t>
                      </a:r>
                      <a:endParaRPr lang="en-US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TRILL, </a:t>
                      </a:r>
                      <a:r>
                        <a:rPr lang="en-US" dirty="0" smtClean="0"/>
                        <a:t>LAG, VM </a:t>
                      </a:r>
                      <a:r>
                        <a:rPr lang="en-US" dirty="0" smtClean="0"/>
                        <a:t>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MPLS-TE, ECMP, BGP </a:t>
                      </a:r>
                      <a:r>
                        <a:rPr lang="en-US" dirty="0" smtClean="0"/>
                        <a:t>prepending</a:t>
                      </a:r>
                      <a:endParaRPr lang="en-US" dirty="0"/>
                    </a:p>
                  </a:txBody>
                  <a:tcPr/>
                </a:tc>
              </a:tr>
              <a:tr h="739412">
                <a:tc>
                  <a:txBody>
                    <a:bodyPr/>
                    <a:lstStyle/>
                    <a:p>
                      <a:r>
                        <a:rPr lang="en-US" dirty="0" smtClean="0"/>
                        <a:t>Reservations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Manual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provisioning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pcp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FCoE</a:t>
                      </a:r>
                      <a:r>
                        <a:rPr lang="en-US" baseline="0" dirty="0" smtClean="0"/>
                        <a:t> flow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DiffServ</a:t>
                      </a:r>
                      <a:r>
                        <a:rPr lang="en-US" baseline="0" dirty="0" smtClean="0"/>
                        <a:t>, MPLS </a:t>
                      </a:r>
                      <a:r>
                        <a:rPr lang="en-US" baseline="0" dirty="0" err="1" smtClean="0"/>
                        <a:t>AutoBandwidth</a:t>
                      </a:r>
                      <a:endParaRPr lang="en-US" dirty="0"/>
                    </a:p>
                  </a:txBody>
                  <a:tcPr/>
                </a:tc>
              </a:tr>
              <a:tr h="739412">
                <a:tc>
                  <a:txBody>
                    <a:bodyPr/>
                    <a:lstStyle/>
                    <a:p>
                      <a:r>
                        <a:rPr lang="en-US" dirty="0" smtClean="0"/>
                        <a:t>…. More 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….</a:t>
                      </a:r>
                      <a:r>
                        <a:rPr lang="en-US" baseline="0" dirty="0" smtClean="0"/>
                        <a:t> Litany of RFCs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 More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…. Alphabet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soup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068" y="5418168"/>
            <a:ext cx="75032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but what is the </a:t>
            </a:r>
            <a:r>
              <a:rPr lang="en-US" sz="3200" i="1" dirty="0" smtClean="0"/>
              <a:t>solution</a:t>
            </a:r>
            <a:r>
              <a:rPr lang="en-US" sz="3200" dirty="0" smtClean="0"/>
              <a:t> to the solutions?</a:t>
            </a:r>
          </a:p>
        </p:txBody>
      </p:sp>
    </p:spTree>
    <p:extLst>
      <p:ext uri="{BB962C8B-B14F-4D97-AF65-F5344CB8AC3E}">
        <p14:creationId xmlns:p14="http://schemas.microsoft.com/office/powerpoint/2010/main" val="26801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Complexity </a:t>
            </a:r>
            <a:r>
              <a:rPr lang="en-US" i="1" dirty="0" smtClean="0"/>
              <a:t>is</a:t>
            </a:r>
            <a:r>
              <a:rPr lang="en-US" dirty="0" smtClean="0"/>
              <a:t>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new solution for each problem doesn’t scale</a:t>
            </a:r>
          </a:p>
          <a:p>
            <a:pPr lvl="1"/>
            <a:r>
              <a:rPr lang="en-US" dirty="0" smtClean="0"/>
              <a:t>We’ve had 20+ years of problems + solutions</a:t>
            </a:r>
          </a:p>
          <a:p>
            <a:pPr lvl="1"/>
            <a:r>
              <a:rPr lang="en-US" dirty="0" smtClean="0"/>
              <a:t>Probably can’t handle another 20 more years</a:t>
            </a:r>
          </a:p>
          <a:p>
            <a:r>
              <a:rPr lang="en-US" dirty="0" smtClean="0"/>
              <a:t>Complexity compounds:</a:t>
            </a:r>
          </a:p>
          <a:p>
            <a:pPr lvl="1"/>
            <a:r>
              <a:rPr lang="en-US" dirty="0" smtClean="0"/>
              <a:t>Feature * Layer interaction = more headaches</a:t>
            </a:r>
          </a:p>
          <a:p>
            <a:r>
              <a:rPr lang="en-US" dirty="0" smtClean="0"/>
              <a:t>Complexity costs $$$</a:t>
            </a:r>
          </a:p>
          <a:p>
            <a:pPr lvl="1"/>
            <a:r>
              <a:rPr lang="en-US" dirty="0" smtClean="0"/>
              <a:t>Longer to qualify/deploy new features</a:t>
            </a:r>
          </a:p>
          <a:p>
            <a:pPr lvl="1"/>
            <a:r>
              <a:rPr lang="en-US" dirty="0" smtClean="0"/>
              <a:t>Longer to debug problems</a:t>
            </a:r>
          </a:p>
        </p:txBody>
      </p:sp>
    </p:spTree>
    <p:extLst>
      <p:ext uri="{BB962C8B-B14F-4D97-AF65-F5344CB8AC3E}">
        <p14:creationId xmlns:p14="http://schemas.microsoft.com/office/powerpoint/2010/main" val="21880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Reduce Complexity?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41080" y="2415468"/>
            <a:ext cx="25400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Control Plane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1080" y="5459625"/>
            <a:ext cx="25400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Data Plane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Find better abstractions</a:t>
            </a:r>
          </a:p>
          <a:p>
            <a:pPr lvl="1"/>
            <a:r>
              <a:rPr lang="en-US" dirty="0" smtClean="0"/>
              <a:t>Make individual </a:t>
            </a:r>
            <a:r>
              <a:rPr lang="en-US" dirty="0" err="1" smtClean="0"/>
              <a:t>config</a:t>
            </a:r>
            <a:r>
              <a:rPr lang="en-US" dirty="0" smtClean="0"/>
              <a:t> changes less complex</a:t>
            </a:r>
          </a:p>
          <a:p>
            <a:pPr lvl="1"/>
            <a:r>
              <a:rPr lang="en-US" dirty="0" smtClean="0"/>
              <a:t>Stop solving the same problems at different layers</a:t>
            </a:r>
          </a:p>
          <a:p>
            <a:pPr lvl="1"/>
            <a:r>
              <a:rPr lang="en-US" dirty="0" smtClean="0"/>
              <a:t>Extract commonality among similar solutions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Reduce # of management “touch points”</a:t>
            </a:r>
          </a:p>
          <a:p>
            <a:pPr lvl="1"/>
            <a:r>
              <a:rPr lang="en-US" dirty="0" smtClean="0"/>
              <a:t>Make </a:t>
            </a:r>
            <a:r>
              <a:rPr lang="en-US" dirty="0" err="1" smtClean="0"/>
              <a:t>config</a:t>
            </a:r>
            <a:r>
              <a:rPr lang="en-US" dirty="0"/>
              <a:t> </a:t>
            </a:r>
            <a:r>
              <a:rPr lang="en-US" dirty="0" smtClean="0"/>
              <a:t>changes in fewer places</a:t>
            </a:r>
          </a:p>
          <a:p>
            <a:pPr lvl="1"/>
            <a:r>
              <a:rPr lang="en-US" dirty="0" smtClean="0"/>
              <a:t>You pay $$$ for multi-chassis systems for a reason</a:t>
            </a:r>
          </a:p>
          <a:p>
            <a:pPr lvl="1"/>
            <a:r>
              <a:rPr lang="en-US" dirty="0" smtClean="0"/>
              <a:t>Decouple control from forwarding</a:t>
            </a:r>
          </a:p>
        </p:txBody>
      </p:sp>
    </p:spTree>
    <p:extLst>
      <p:ext uri="{BB962C8B-B14F-4D97-AF65-F5344CB8AC3E}">
        <p14:creationId xmlns:p14="http://schemas.microsoft.com/office/powerpoint/2010/main" val="123000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We Abstract?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642135" y="2007220"/>
            <a:ext cx="3606005" cy="44793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82325" y="2302065"/>
            <a:ext cx="2880267" cy="89587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41080" y="2415468"/>
            <a:ext cx="25400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Route Engine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82325" y="5151929"/>
            <a:ext cx="2880267" cy="584776"/>
            <a:chOff x="2982325" y="5584305"/>
            <a:chExt cx="2880267" cy="584776"/>
          </a:xfrm>
        </p:grpSpPr>
        <p:sp>
          <p:nvSpPr>
            <p:cNvPr id="7" name="Rectangle 6"/>
            <p:cNvSpPr/>
            <p:nvPr/>
          </p:nvSpPr>
          <p:spPr>
            <a:xfrm>
              <a:off x="2982325" y="5602070"/>
              <a:ext cx="2880267" cy="56701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41080" y="5584305"/>
              <a:ext cx="25400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Line Card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82325" y="5736705"/>
            <a:ext cx="2880267" cy="584776"/>
            <a:chOff x="2982325" y="5584305"/>
            <a:chExt cx="2880267" cy="584776"/>
          </a:xfrm>
        </p:grpSpPr>
        <p:sp>
          <p:nvSpPr>
            <p:cNvPr id="16" name="Rectangle 15"/>
            <p:cNvSpPr/>
            <p:nvPr/>
          </p:nvSpPr>
          <p:spPr>
            <a:xfrm>
              <a:off x="2982325" y="5602070"/>
              <a:ext cx="2880267" cy="56701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41080" y="5584305"/>
              <a:ext cx="25400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Line Card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82325" y="4567153"/>
            <a:ext cx="2880267" cy="584776"/>
            <a:chOff x="2982325" y="5584305"/>
            <a:chExt cx="2880267" cy="584776"/>
          </a:xfrm>
        </p:grpSpPr>
        <p:sp>
          <p:nvSpPr>
            <p:cNvPr id="19" name="Rectangle 18"/>
            <p:cNvSpPr/>
            <p:nvPr/>
          </p:nvSpPr>
          <p:spPr>
            <a:xfrm>
              <a:off x="2982325" y="5602070"/>
              <a:ext cx="2880267" cy="56701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41080" y="5584305"/>
              <a:ext cx="25400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Line Card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88680" y="3982377"/>
            <a:ext cx="2880267" cy="584776"/>
            <a:chOff x="2982325" y="5584305"/>
            <a:chExt cx="2880267" cy="584776"/>
          </a:xfrm>
        </p:grpSpPr>
        <p:sp>
          <p:nvSpPr>
            <p:cNvPr id="22" name="Rectangle 21"/>
            <p:cNvSpPr/>
            <p:nvPr/>
          </p:nvSpPr>
          <p:spPr>
            <a:xfrm>
              <a:off x="2982325" y="5602070"/>
              <a:ext cx="2880267" cy="567011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41080" y="5584305"/>
              <a:ext cx="254007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Line Card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642136" y="2007220"/>
            <a:ext cx="3606004" cy="44793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ROUTER</a:t>
            </a:r>
            <a:endParaRPr lang="en-US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865" y="2966714"/>
            <a:ext cx="1903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BGP</a:t>
            </a:r>
          </a:p>
          <a:p>
            <a:pPr algn="ctr"/>
            <a:r>
              <a:rPr lang="en-US" sz="2000" dirty="0" smtClean="0"/>
              <a:t>“128.8.0.0/16”</a:t>
            </a:r>
            <a:endParaRPr lang="en-US" sz="20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305730" y="4687535"/>
            <a:ext cx="549547" cy="338190"/>
          </a:xfrm>
          <a:prstGeom prst="round2Diag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U0052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87" y="1457997"/>
            <a:ext cx="1229298" cy="1098445"/>
          </a:xfrm>
          <a:prstGeom prst="rect">
            <a:avLst/>
          </a:prstGeom>
        </p:spPr>
      </p:pic>
      <p:sp>
        <p:nvSpPr>
          <p:cNvPr id="13" name="Snip Same Side Corner Rectangle 12"/>
          <p:cNvSpPr/>
          <p:nvPr/>
        </p:nvSpPr>
        <p:spPr>
          <a:xfrm>
            <a:off x="5160421" y="2966714"/>
            <a:ext cx="347158" cy="360362"/>
          </a:xfrm>
          <a:prstGeom prst="snip2Same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nip Same Side Corner Rectangle 29"/>
          <p:cNvSpPr/>
          <p:nvPr/>
        </p:nvSpPr>
        <p:spPr>
          <a:xfrm>
            <a:off x="5186947" y="4142839"/>
            <a:ext cx="347158" cy="360362"/>
          </a:xfrm>
          <a:prstGeom prst="snip2Same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nip Same Side Corner Rectangle 30"/>
          <p:cNvSpPr/>
          <p:nvPr/>
        </p:nvSpPr>
        <p:spPr>
          <a:xfrm>
            <a:off x="5186947" y="4687535"/>
            <a:ext cx="347158" cy="360362"/>
          </a:xfrm>
          <a:prstGeom prst="snip2Same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nip Same Side Corner Rectangle 31"/>
          <p:cNvSpPr/>
          <p:nvPr/>
        </p:nvSpPr>
        <p:spPr>
          <a:xfrm>
            <a:off x="5186947" y="5232231"/>
            <a:ext cx="347158" cy="360362"/>
          </a:xfrm>
          <a:prstGeom prst="snip2Same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305730" y="5754470"/>
            <a:ext cx="549547" cy="3816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 Diagonal Corner Rectangle 34"/>
          <p:cNvSpPr/>
          <p:nvPr/>
        </p:nvSpPr>
        <p:spPr>
          <a:xfrm>
            <a:off x="580503" y="5716052"/>
            <a:ext cx="549547" cy="3816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Diagonal Corner Rectangle 35"/>
          <p:cNvSpPr/>
          <p:nvPr/>
        </p:nvSpPr>
        <p:spPr>
          <a:xfrm>
            <a:off x="463175" y="5716052"/>
            <a:ext cx="549547" cy="3816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2865" y="2966714"/>
            <a:ext cx="1478082" cy="789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MPLS LDP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05730" y="2542982"/>
            <a:ext cx="1478082" cy="789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OSPF/ISIS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80503" y="2803037"/>
            <a:ext cx="1478082" cy="789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L2 MAC Learning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2865" y="1457997"/>
            <a:ext cx="190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Exact Same Process for: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956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791 0 " pathEditMode="relative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05 0.00116 L 0.29705 -0.29676 " pathEditMode="relative" ptsTypes="AA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6759 " pathEditMode="relative" ptsTypes="AA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6759 L -0.00017 0.2504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25046 L -0.00017 0.33379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33379 L 0.00156 0.42199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722 0 " pathEditMode="relative" ptsTypes="AA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05 2.96296E-6 L 0.29705 -0.15764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0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92 -0.1588 L -0.00018 -0.16019 " pathEditMode="relative" ptsTypes="AA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" presetClass="exit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0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722 0 " pathEditMode="relative" ptsTypes="AA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05 2.96296E-6 L 0.29705 -0.15764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0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92 -0.1588 L -0.00018 -0.16019 " pathEditMode="relative" ptsTypes="AA">
                                      <p:cBhvr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" presetClass="exit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0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29723 -4.07407E-6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05 2.96296E-6 L 0.29705 -0.15764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0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92 -0.1588 L -0.00018 -0.16019 " pathEditMode="relative" ptsTypes="AA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2" presetClass="exit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4" grpId="0" animBg="1"/>
      <p:bldP spid="4" grpId="1" animBg="1"/>
      <p:bldP spid="4" grpId="2" animBg="1"/>
      <p:bldP spid="4" grpId="3" animBg="1"/>
      <p:bldP spid="13" grpId="0" animBg="1"/>
      <p:bldP spid="13" grpId="1" animBg="1"/>
      <p:bldP spid="13" grpId="2" animBg="1"/>
      <p:bldP spid="13" grpId="3" animBg="1"/>
      <p:bldP spid="13" grpId="4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14" grpId="0" animBg="1"/>
      <p:bldP spid="14" grpId="1" animBg="1"/>
      <p:bldP spid="14" grpId="2" animBg="1"/>
      <p:bldP spid="14" grpId="3" animBg="1"/>
      <p:bldP spid="14" grpId="4" animBg="1"/>
      <p:bldP spid="35" grpId="0" animBg="1"/>
      <p:bldP spid="35" grpId="1" animBg="1"/>
      <p:bldP spid="35" grpId="2" animBg="1"/>
      <p:bldP spid="35" grpId="3" animBg="1"/>
      <p:bldP spid="35" grpId="4" animBg="1"/>
      <p:bldP spid="36" grpId="0" animBg="1"/>
      <p:bldP spid="36" grpId="1" animBg="1"/>
      <p:bldP spid="36" grpId="2" animBg="1"/>
      <p:bldP spid="36" grpId="3" animBg="1"/>
      <p:bldP spid="36" grpId="4" animBg="1"/>
      <p:bldP spid="25" grpId="0" animBg="1"/>
      <p:bldP spid="38" grpId="1" animBg="1"/>
      <p:bldP spid="3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iS</a:t>
            </a:r>
            <a:r>
              <a:rPr lang="en-US" dirty="0" smtClean="0"/>
              <a:t> </a:t>
            </a:r>
            <a:r>
              <a:rPr lang="en-US" dirty="0" err="1" smtClean="0"/>
              <a:t>Openflow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5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8429</TotalTime>
  <Words>2137</Words>
  <Application>Microsoft Macintosh PowerPoint</Application>
  <PresentationFormat>On-screen Show (4:3)</PresentationFormat>
  <Paragraphs>463</Paragraphs>
  <Slides>42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Talk Outline</vt:lpstr>
      <vt:lpstr>Background and Problem</vt:lpstr>
      <vt:lpstr>Many People’s Ideas in This Talk</vt:lpstr>
      <vt:lpstr>Don’t All of Our Problems Have Solutions?</vt:lpstr>
      <vt:lpstr>Complexity is the Problem</vt:lpstr>
      <vt:lpstr>How Do We Reduce Complexity?</vt:lpstr>
      <vt:lpstr>What Can We Abstract?</vt:lpstr>
      <vt:lpstr>What iS Openflow?</vt:lpstr>
      <vt:lpstr>OpenFlow is an Abstraction and API</vt:lpstr>
      <vt:lpstr>OpenFlow in Practice</vt:lpstr>
      <vt:lpstr>OpenFlow in Practice</vt:lpstr>
      <vt:lpstr>OpenFlow API Highlights</vt:lpstr>
      <vt:lpstr>Flow Table Abstraction</vt:lpstr>
      <vt:lpstr>Flow Table Abstraction</vt:lpstr>
      <vt:lpstr>Decouple Control from Forwarding</vt:lpstr>
      <vt:lpstr>New Network Design Questions</vt:lpstr>
      <vt:lpstr>Protocol Between Controllers?</vt:lpstr>
      <vt:lpstr>Bigger Picture: Software Defined Networking</vt:lpstr>
      <vt:lpstr>OpenFlow is just the same as XXX!</vt:lpstr>
      <vt:lpstr>More Information</vt:lpstr>
      <vt:lpstr>OpenFlow Use Cases</vt:lpstr>
      <vt:lpstr>Use Cases Outline</vt:lpstr>
      <vt:lpstr>Virtualized Control Plane</vt:lpstr>
      <vt:lpstr>WAN VM Migration</vt:lpstr>
      <vt:lpstr>PowerPoint Presentation</vt:lpstr>
      <vt:lpstr>Reducing Energy in Data Center Networks </vt:lpstr>
      <vt:lpstr>Standardization</vt:lpstr>
      <vt:lpstr>Open Networking Foundation</vt:lpstr>
      <vt:lpstr>ONF Organization</vt:lpstr>
      <vt:lpstr>ONF Board Compostion</vt:lpstr>
      <vt:lpstr>36 “Adopter” Member Companies </vt:lpstr>
      <vt:lpstr>OpenFlow Interop-fest at Interop</vt:lpstr>
      <vt:lpstr>PowerPoint Presentation</vt:lpstr>
      <vt:lpstr>OpenFlow Demos @ Interop</vt:lpstr>
      <vt:lpstr>OpenFlow Deployments</vt:lpstr>
      <vt:lpstr>Deployment Overview</vt:lpstr>
      <vt:lpstr>70+ World-wide  Public Deployments</vt:lpstr>
      <vt:lpstr>NSF GENI: 9+ Sites</vt:lpstr>
      <vt:lpstr>Planned: 34 POPs in Internet2</vt:lpstr>
      <vt:lpstr>OFELIA - Aim and Partners.    </vt:lpstr>
      <vt:lpstr>Conslusion</vt:lpstr>
    </vt:vector>
  </TitlesOfParts>
  <Company>Big Switch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OpenFlow: What is it and Where is it going?</dc:title>
  <dc:creator>Robert Sherwood</dc:creator>
  <cp:lastModifiedBy>Robert Sherwood</cp:lastModifiedBy>
  <cp:revision>97</cp:revision>
  <dcterms:created xsi:type="dcterms:W3CDTF">2011-10-01T20:14:42Z</dcterms:created>
  <dcterms:modified xsi:type="dcterms:W3CDTF">2011-10-11T12:40:40Z</dcterms:modified>
</cp:coreProperties>
</file>